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85" r:id="rId10"/>
    <p:sldId id="265" r:id="rId11"/>
    <p:sldId id="284" r:id="rId12"/>
    <p:sldId id="266" r:id="rId13"/>
    <p:sldId id="268" r:id="rId14"/>
    <p:sldId id="269" r:id="rId15"/>
    <p:sldId id="286" r:id="rId16"/>
    <p:sldId id="270" r:id="rId17"/>
    <p:sldId id="271" r:id="rId18"/>
    <p:sldId id="272" r:id="rId19"/>
    <p:sldId id="273" r:id="rId20"/>
    <p:sldId id="274" r:id="rId21"/>
    <p:sldId id="275" r:id="rId22"/>
    <p:sldId id="276" r:id="rId23"/>
    <p:sldId id="277" r:id="rId24"/>
    <p:sldId id="278" r:id="rId25"/>
    <p:sldId id="279" r:id="rId26"/>
    <p:sldId id="280" r:id="rId27"/>
    <p:sldId id="287" r:id="rId28"/>
    <p:sldId id="281" r:id="rId29"/>
    <p:sldId id="282" r:id="rId30"/>
    <p:sldId id="283" r:id="rId31"/>
  </p:sldIdLst>
  <p:sldSz cx="18288000" cy="10287000"/>
  <p:notesSz cx="6858000" cy="9144000"/>
  <p:embeddedFontLst>
    <p:embeddedFont>
      <p:font typeface="Calibri" pitchFamily="34" charset="0"/>
      <p:regular r:id="rId32"/>
      <p:bold r:id="rId33"/>
      <p:italic r:id="rId34"/>
      <p:boldItalic r:id="rId35"/>
    </p:embeddedFont>
    <p:embeddedFont>
      <p:font typeface="Gagalin"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2" d="100"/>
          <a:sy n="52" d="100"/>
        </p:scale>
        <p:origin x="-1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6"/>
        </a:solidFill>
        <a:effectLst/>
      </p:bgPr>
    </p:bg>
    <p:spTree>
      <p:nvGrpSpPr>
        <p:cNvPr id="1" name=""/>
        <p:cNvGrpSpPr/>
        <p:nvPr/>
      </p:nvGrpSpPr>
      <p:grpSpPr>
        <a:xfrm>
          <a:off x="0" y="0"/>
          <a:ext cx="0" cy="0"/>
          <a:chOff x="0" y="0"/>
          <a:chExt cx="0" cy="0"/>
        </a:xfrm>
      </p:grpSpPr>
      <p:sp>
        <p:nvSpPr>
          <p:cNvPr id="2" name="AutoShape 2"/>
          <p:cNvSpPr/>
          <p:nvPr/>
        </p:nvSpPr>
        <p:spPr>
          <a:xfrm>
            <a:off x="15028900" y="1511479"/>
            <a:ext cx="3259100" cy="881654"/>
          </a:xfrm>
          <a:prstGeom prst="rect">
            <a:avLst/>
          </a:prstGeom>
          <a:solidFill>
            <a:srgbClr val="CCEBE6"/>
          </a:solidFill>
        </p:spPr>
      </p:sp>
      <p:sp>
        <p:nvSpPr>
          <p:cNvPr id="3" name="AutoShape 3"/>
          <p:cNvSpPr/>
          <p:nvPr/>
        </p:nvSpPr>
        <p:spPr>
          <a:xfrm>
            <a:off x="0" y="0"/>
            <a:ext cx="9144000" cy="10287000"/>
          </a:xfrm>
          <a:prstGeom prst="rect">
            <a:avLst/>
          </a:prstGeom>
          <a:solidFill>
            <a:srgbClr val="CCEBE6"/>
          </a:solidFill>
        </p:spPr>
      </p:sp>
      <p:sp>
        <p:nvSpPr>
          <p:cNvPr id="4" name="TextBox 4"/>
          <p:cNvSpPr txBox="1"/>
          <p:nvPr/>
        </p:nvSpPr>
        <p:spPr>
          <a:xfrm>
            <a:off x="6748482" y="2954263"/>
            <a:ext cx="8527547" cy="3667125"/>
          </a:xfrm>
          <a:prstGeom prst="rect">
            <a:avLst/>
          </a:prstGeom>
        </p:spPr>
        <p:txBody>
          <a:bodyPr lIns="0" tIns="0" rIns="0" bIns="0" rtlCol="0" anchor="t">
            <a:spAutoFit/>
          </a:bodyPr>
          <a:lstStyle/>
          <a:p>
            <a:pPr>
              <a:lnSpc>
                <a:spcPts val="14400"/>
              </a:lnSpc>
            </a:pPr>
            <a:r>
              <a:rPr lang="en-US" sz="12000" dirty="0" err="1">
                <a:solidFill>
                  <a:srgbClr val="191919"/>
                </a:solidFill>
                <a:latin typeface="Gagalin"/>
              </a:rPr>
              <a:t>Resúmen</a:t>
            </a:r>
            <a:r>
              <a:rPr lang="en-US" sz="12000" dirty="0">
                <a:solidFill>
                  <a:srgbClr val="191919"/>
                </a:solidFill>
                <a:latin typeface="Gagalin"/>
              </a:rPr>
              <a:t> de </a:t>
            </a:r>
            <a:r>
              <a:rPr lang="en-US" sz="12000" dirty="0" err="1">
                <a:solidFill>
                  <a:srgbClr val="191919"/>
                </a:solidFill>
                <a:latin typeface="Gagalin"/>
              </a:rPr>
              <a:t>Gestión</a:t>
            </a:r>
            <a:endParaRPr lang="en-US" sz="12000" dirty="0">
              <a:solidFill>
                <a:srgbClr val="191919"/>
              </a:solidFill>
              <a:latin typeface="Gagalin"/>
            </a:endParaRPr>
          </a:p>
        </p:txBody>
      </p:sp>
      <p:pic>
        <p:nvPicPr>
          <p:cNvPr id="5" name="Picture 5"/>
          <p:cNvPicPr>
            <a:picLocks noChangeAspect="1"/>
          </p:cNvPicPr>
          <p:nvPr/>
        </p:nvPicPr>
        <p:blipFill>
          <a:blip r:embed="rId2"/>
          <a:srcRect/>
          <a:stretch>
            <a:fillRect/>
          </a:stretch>
        </p:blipFill>
        <p:spPr>
          <a:xfrm>
            <a:off x="2027989" y="1628890"/>
            <a:ext cx="3313072" cy="5206256"/>
          </a:xfrm>
          <a:prstGeom prst="rect">
            <a:avLst/>
          </a:prstGeom>
        </p:spPr>
      </p:pic>
      <p:sp>
        <p:nvSpPr>
          <p:cNvPr id="6" name="TextBox 6"/>
          <p:cNvSpPr txBox="1"/>
          <p:nvPr/>
        </p:nvSpPr>
        <p:spPr>
          <a:xfrm>
            <a:off x="4973665" y="7987994"/>
            <a:ext cx="13314335" cy="1786461"/>
          </a:xfrm>
          <a:prstGeom prst="rect">
            <a:avLst/>
          </a:prstGeom>
        </p:spPr>
        <p:txBody>
          <a:bodyPr lIns="0" tIns="0" rIns="0" bIns="0" rtlCol="0" anchor="t">
            <a:spAutoFit/>
          </a:bodyPr>
          <a:lstStyle/>
          <a:p>
            <a:pPr>
              <a:lnSpc>
                <a:spcPts val="3600"/>
              </a:lnSpc>
            </a:pPr>
            <a:r>
              <a:rPr lang="en-US" sz="3000">
                <a:solidFill>
                  <a:srgbClr val="191919"/>
                </a:solidFill>
                <a:latin typeface="Glacial Indifference Bold Italics"/>
              </a:rPr>
              <a:t>Director: Geol. Carlos Manjarrés</a:t>
            </a:r>
          </a:p>
          <a:p>
            <a:pPr>
              <a:lnSpc>
                <a:spcPts val="3600"/>
              </a:lnSpc>
            </a:pPr>
            <a:r>
              <a:rPr lang="en-US" sz="3000">
                <a:solidFill>
                  <a:srgbClr val="191919"/>
                </a:solidFill>
                <a:latin typeface="Glacial Indifference Bold Italics"/>
              </a:rPr>
              <a:t>Vicedirectora: Lic. Teresita Mercado</a:t>
            </a:r>
          </a:p>
          <a:p>
            <a:pPr>
              <a:lnSpc>
                <a:spcPts val="3600"/>
              </a:lnSpc>
            </a:pPr>
            <a:r>
              <a:rPr lang="en-US" sz="3000">
                <a:solidFill>
                  <a:srgbClr val="191919"/>
                </a:solidFill>
                <a:latin typeface="Glacial Indifference Bold Italics"/>
              </a:rPr>
              <a:t>Secretario Académico: TUP Adrián Ortega</a:t>
            </a:r>
          </a:p>
          <a:p>
            <a:pPr>
              <a:lnSpc>
                <a:spcPts val="3600"/>
              </a:lnSpc>
            </a:pPr>
            <a:r>
              <a:rPr lang="en-US" sz="3000">
                <a:solidFill>
                  <a:srgbClr val="191919"/>
                </a:solidFill>
                <a:latin typeface="Glacial Indifference Bold Italics"/>
              </a:rPr>
              <a:t>Secretaria de Asuntos Institucionales y Estudiantiles: Lic. Paula S. Alvarez </a:t>
            </a:r>
          </a:p>
        </p:txBody>
      </p:sp>
      <p:sp>
        <p:nvSpPr>
          <p:cNvPr id="7" name="TextBox 7"/>
          <p:cNvSpPr txBox="1"/>
          <p:nvPr/>
        </p:nvSpPr>
        <p:spPr>
          <a:xfrm>
            <a:off x="15276029" y="1222465"/>
            <a:ext cx="2764843" cy="1364433"/>
          </a:xfrm>
          <a:prstGeom prst="rect">
            <a:avLst/>
          </a:prstGeom>
        </p:spPr>
        <p:txBody>
          <a:bodyPr lIns="0" tIns="0" rIns="0" bIns="0" rtlCol="0" anchor="t">
            <a:spAutoFit/>
          </a:bodyPr>
          <a:lstStyle/>
          <a:p>
            <a:pPr algn="ctr">
              <a:lnSpc>
                <a:spcPts val="10799"/>
              </a:lnSpc>
            </a:pPr>
            <a:r>
              <a:rPr lang="en-US" sz="8999" dirty="0">
                <a:solidFill>
                  <a:srgbClr val="191919"/>
                </a:solidFill>
                <a:latin typeface="Gagalin"/>
              </a:rPr>
              <a:t>2020</a:t>
            </a:r>
          </a:p>
        </p:txBody>
      </p:sp>
      <p:sp>
        <p:nvSpPr>
          <p:cNvPr id="8" name="TextBox 8"/>
          <p:cNvSpPr txBox="1"/>
          <p:nvPr/>
        </p:nvSpPr>
        <p:spPr>
          <a:xfrm>
            <a:off x="801713" y="6865382"/>
            <a:ext cx="5765624" cy="795358"/>
          </a:xfrm>
          <a:prstGeom prst="rect">
            <a:avLst/>
          </a:prstGeom>
        </p:spPr>
        <p:txBody>
          <a:bodyPr lIns="0" tIns="0" rIns="0" bIns="0" rtlCol="0" anchor="t">
            <a:spAutoFit/>
          </a:bodyPr>
          <a:lstStyle/>
          <a:p>
            <a:pPr algn="ctr">
              <a:lnSpc>
                <a:spcPts val="3187"/>
              </a:lnSpc>
            </a:pPr>
            <a:r>
              <a:rPr lang="en-US" sz="2276">
                <a:solidFill>
                  <a:srgbClr val="000000"/>
                </a:solidFill>
                <a:latin typeface="Gagalin Bold"/>
              </a:rPr>
              <a:t>UNIVERSIDAD NACIONAL DE SALTA </a:t>
            </a:r>
          </a:p>
          <a:p>
            <a:pPr algn="ctr">
              <a:lnSpc>
                <a:spcPts val="3187"/>
              </a:lnSpc>
            </a:pPr>
            <a:r>
              <a:rPr lang="en-US" sz="2276">
                <a:solidFill>
                  <a:srgbClr val="000000"/>
                </a:solidFill>
                <a:latin typeface="Gagalin Bold"/>
              </a:rPr>
              <a:t>SEDE REGIONAL TARTAGAL</a:t>
            </a: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413143" y="1088355"/>
            <a:ext cx="368970" cy="368970"/>
          </a:xfrm>
          <a:prstGeom prst="rect">
            <a:avLst/>
          </a:prstGeom>
        </p:spPr>
      </p:pic>
      <p:pic>
        <p:nvPicPr>
          <p:cNvPr id="3" name="Picture 3"/>
          <p:cNvPicPr>
            <a:picLocks noChangeAspect="1"/>
          </p:cNvPicPr>
          <p:nvPr/>
        </p:nvPicPr>
        <p:blipFill>
          <a:blip r:embed="rId2"/>
          <a:srcRect/>
          <a:stretch>
            <a:fillRect/>
          </a:stretch>
        </p:blipFill>
        <p:spPr>
          <a:xfrm>
            <a:off x="7413143" y="1976640"/>
            <a:ext cx="368970" cy="368970"/>
          </a:xfrm>
          <a:prstGeom prst="rect">
            <a:avLst/>
          </a:prstGeom>
        </p:spPr>
      </p:pic>
      <p:pic>
        <p:nvPicPr>
          <p:cNvPr id="4" name="Picture 4"/>
          <p:cNvPicPr>
            <a:picLocks noChangeAspect="1"/>
          </p:cNvPicPr>
          <p:nvPr/>
        </p:nvPicPr>
        <p:blipFill>
          <a:blip r:embed="rId2"/>
          <a:srcRect/>
          <a:stretch>
            <a:fillRect/>
          </a:stretch>
        </p:blipFill>
        <p:spPr>
          <a:xfrm>
            <a:off x="7413143" y="2866191"/>
            <a:ext cx="368970" cy="368970"/>
          </a:xfrm>
          <a:prstGeom prst="rect">
            <a:avLst/>
          </a:prstGeom>
        </p:spPr>
      </p:pic>
      <p:pic>
        <p:nvPicPr>
          <p:cNvPr id="5" name="Picture 5"/>
          <p:cNvPicPr>
            <a:picLocks noChangeAspect="1"/>
          </p:cNvPicPr>
          <p:nvPr/>
        </p:nvPicPr>
        <p:blipFill>
          <a:blip r:embed="rId2"/>
          <a:srcRect/>
          <a:stretch>
            <a:fillRect/>
          </a:stretch>
        </p:blipFill>
        <p:spPr>
          <a:xfrm>
            <a:off x="7413143" y="3641230"/>
            <a:ext cx="368970" cy="368970"/>
          </a:xfrm>
          <a:prstGeom prst="rect">
            <a:avLst/>
          </a:prstGeom>
        </p:spPr>
      </p:pic>
      <p:pic>
        <p:nvPicPr>
          <p:cNvPr id="6" name="Picture 6"/>
          <p:cNvPicPr>
            <a:picLocks noChangeAspect="1"/>
          </p:cNvPicPr>
          <p:nvPr/>
        </p:nvPicPr>
        <p:blipFill>
          <a:blip r:embed="rId3"/>
          <a:srcRect/>
          <a:stretch>
            <a:fillRect/>
          </a:stretch>
        </p:blipFill>
        <p:spPr>
          <a:xfrm>
            <a:off x="12201117" y="7492546"/>
            <a:ext cx="1015739" cy="1015739"/>
          </a:xfrm>
          <a:prstGeom prst="rect">
            <a:avLst/>
          </a:prstGeom>
        </p:spPr>
      </p:pic>
      <p:pic>
        <p:nvPicPr>
          <p:cNvPr id="7" name="Picture 7"/>
          <p:cNvPicPr>
            <a:picLocks noChangeAspect="1"/>
          </p:cNvPicPr>
          <p:nvPr/>
        </p:nvPicPr>
        <p:blipFill>
          <a:blip r:embed="rId4"/>
          <a:srcRect/>
          <a:stretch>
            <a:fillRect/>
          </a:stretch>
        </p:blipFill>
        <p:spPr>
          <a:xfrm>
            <a:off x="976734" y="4752295"/>
            <a:ext cx="1389290" cy="1389290"/>
          </a:xfrm>
          <a:prstGeom prst="rect">
            <a:avLst/>
          </a:prstGeom>
        </p:spPr>
      </p:pic>
      <p:sp>
        <p:nvSpPr>
          <p:cNvPr id="8" name="TextBox 8"/>
          <p:cNvSpPr txBox="1"/>
          <p:nvPr/>
        </p:nvSpPr>
        <p:spPr>
          <a:xfrm>
            <a:off x="8165612" y="1028700"/>
            <a:ext cx="8115300" cy="485775"/>
          </a:xfrm>
          <a:prstGeom prst="rect">
            <a:avLst/>
          </a:prstGeom>
        </p:spPr>
        <p:txBody>
          <a:bodyPr lIns="0" tIns="0" rIns="0" bIns="0" rtlCol="0" anchor="t">
            <a:spAutoFit/>
          </a:bodyPr>
          <a:lstStyle/>
          <a:p>
            <a:pPr algn="just">
              <a:lnSpc>
                <a:spcPts val="3840"/>
              </a:lnSpc>
              <a:spcBef>
                <a:spcPct val="0"/>
              </a:spcBef>
            </a:pPr>
            <a:r>
              <a:rPr lang="en-US" sz="3200">
                <a:solidFill>
                  <a:srgbClr val="000000"/>
                </a:solidFill>
                <a:latin typeface="Glacial Indifference"/>
              </a:rPr>
              <a:t>Unsa Tartagal (Sede Regional Tartagal)</a:t>
            </a:r>
          </a:p>
        </p:txBody>
      </p:sp>
      <p:sp>
        <p:nvSpPr>
          <p:cNvPr id="9" name="TextBox 9"/>
          <p:cNvSpPr txBox="1"/>
          <p:nvPr/>
        </p:nvSpPr>
        <p:spPr>
          <a:xfrm>
            <a:off x="8165612" y="1918238"/>
            <a:ext cx="10435478" cy="485775"/>
          </a:xfrm>
          <a:prstGeom prst="rect">
            <a:avLst/>
          </a:prstGeom>
        </p:spPr>
        <p:txBody>
          <a:bodyPr lIns="0" tIns="0" rIns="0" bIns="0" rtlCol="0" anchor="t">
            <a:spAutoFit/>
          </a:bodyPr>
          <a:lstStyle/>
          <a:p>
            <a:pPr algn="just">
              <a:lnSpc>
                <a:spcPts val="3840"/>
              </a:lnSpc>
              <a:spcBef>
                <a:spcPct val="0"/>
              </a:spcBef>
            </a:pPr>
            <a:r>
              <a:rPr lang="en-US" sz="3200">
                <a:solidFill>
                  <a:srgbClr val="000000"/>
                </a:solidFill>
                <a:latin typeface="Glacial Indifference"/>
              </a:rPr>
              <a:t>Alumnos Srt Unsa (Dirección de docencia y alumnos)</a:t>
            </a:r>
          </a:p>
        </p:txBody>
      </p:sp>
      <p:sp>
        <p:nvSpPr>
          <p:cNvPr id="10" name="TextBox 10"/>
          <p:cNvSpPr txBox="1"/>
          <p:nvPr/>
        </p:nvSpPr>
        <p:spPr>
          <a:xfrm>
            <a:off x="8165612" y="2807789"/>
            <a:ext cx="7241788" cy="485775"/>
          </a:xfrm>
          <a:prstGeom prst="rect">
            <a:avLst/>
          </a:prstGeom>
        </p:spPr>
        <p:txBody>
          <a:bodyPr lIns="0" tIns="0" rIns="0" bIns="0" rtlCol="0" anchor="t">
            <a:spAutoFit/>
          </a:bodyPr>
          <a:lstStyle/>
          <a:p>
            <a:pPr algn="just">
              <a:lnSpc>
                <a:spcPts val="3840"/>
              </a:lnSpc>
              <a:spcBef>
                <a:spcPct val="0"/>
              </a:spcBef>
            </a:pPr>
            <a:r>
              <a:rPr lang="en-US" sz="3200">
                <a:solidFill>
                  <a:srgbClr val="000000"/>
                </a:solidFill>
                <a:latin typeface="Glacial Indifference"/>
              </a:rPr>
              <a:t>Biblioteca Unsa Tartagal (Biblioteca SRT)</a:t>
            </a:r>
          </a:p>
        </p:txBody>
      </p:sp>
      <p:sp>
        <p:nvSpPr>
          <p:cNvPr id="11" name="TextBox 11"/>
          <p:cNvSpPr txBox="1"/>
          <p:nvPr/>
        </p:nvSpPr>
        <p:spPr>
          <a:xfrm>
            <a:off x="8165612" y="3641230"/>
            <a:ext cx="9086749" cy="485775"/>
          </a:xfrm>
          <a:prstGeom prst="rect">
            <a:avLst/>
          </a:prstGeom>
        </p:spPr>
        <p:txBody>
          <a:bodyPr lIns="0" tIns="0" rIns="0" bIns="0" rtlCol="0" anchor="t">
            <a:spAutoFit/>
          </a:bodyPr>
          <a:lstStyle/>
          <a:p>
            <a:pPr algn="just">
              <a:lnSpc>
                <a:spcPts val="3840"/>
              </a:lnSpc>
              <a:spcBef>
                <a:spcPct val="0"/>
              </a:spcBef>
            </a:pPr>
            <a:r>
              <a:rPr lang="en-US" sz="3200">
                <a:solidFill>
                  <a:srgbClr val="000000"/>
                </a:solidFill>
                <a:latin typeface="Glacial Indifference"/>
              </a:rPr>
              <a:t>Bienestar Unsa Tartagal (Bienestar Universitario)</a:t>
            </a:r>
          </a:p>
        </p:txBody>
      </p:sp>
      <p:sp>
        <p:nvSpPr>
          <p:cNvPr id="12" name="TextBox 12"/>
          <p:cNvSpPr txBox="1"/>
          <p:nvPr/>
        </p:nvSpPr>
        <p:spPr>
          <a:xfrm>
            <a:off x="665286" y="666750"/>
            <a:ext cx="4296777" cy="723900"/>
          </a:xfrm>
          <a:prstGeom prst="rect">
            <a:avLst/>
          </a:prstGeom>
        </p:spPr>
        <p:txBody>
          <a:bodyPr lIns="0" tIns="0" rIns="0" bIns="0" rtlCol="0" anchor="t">
            <a:spAutoFit/>
          </a:bodyPr>
          <a:lstStyle/>
          <a:p>
            <a:pPr>
              <a:lnSpc>
                <a:spcPts val="5759"/>
              </a:lnSpc>
            </a:pPr>
            <a:r>
              <a:rPr lang="en-US" sz="4800" dirty="0" err="1">
                <a:solidFill>
                  <a:srgbClr val="191919"/>
                </a:solidFill>
                <a:latin typeface="Gagalin"/>
              </a:rPr>
              <a:t>redes</a:t>
            </a:r>
            <a:r>
              <a:rPr lang="en-US" sz="4800" dirty="0">
                <a:solidFill>
                  <a:srgbClr val="191919"/>
                </a:solidFill>
                <a:latin typeface="Gagalin"/>
              </a:rPr>
              <a:t> </a:t>
            </a:r>
            <a:r>
              <a:rPr lang="en-US" sz="4800" dirty="0" err="1">
                <a:solidFill>
                  <a:srgbClr val="191919"/>
                </a:solidFill>
                <a:latin typeface="Gagalin"/>
              </a:rPr>
              <a:t>sociales</a:t>
            </a:r>
            <a:endParaRPr lang="en-US" sz="4800" dirty="0">
              <a:solidFill>
                <a:srgbClr val="191919"/>
              </a:solidFill>
              <a:latin typeface="Gagalin"/>
            </a:endParaRPr>
          </a:p>
        </p:txBody>
      </p:sp>
      <p:sp>
        <p:nvSpPr>
          <p:cNvPr id="13" name="TextBox 13"/>
          <p:cNvSpPr txBox="1"/>
          <p:nvPr/>
        </p:nvSpPr>
        <p:spPr>
          <a:xfrm>
            <a:off x="2813675" y="4742770"/>
            <a:ext cx="8567499" cy="2603277"/>
          </a:xfrm>
          <a:prstGeom prst="rect">
            <a:avLst/>
          </a:prstGeom>
        </p:spPr>
        <p:txBody>
          <a:bodyPr lIns="0" tIns="0" rIns="0" bIns="0" rtlCol="0" anchor="t">
            <a:spAutoFit/>
          </a:bodyPr>
          <a:lstStyle/>
          <a:p>
            <a:pPr algn="just">
              <a:lnSpc>
                <a:spcPts val="2879"/>
              </a:lnSpc>
            </a:pPr>
            <a:r>
              <a:rPr lang="en-US" sz="2400" dirty="0">
                <a:solidFill>
                  <a:srgbClr val="000000"/>
                </a:solidFill>
                <a:latin typeface="Glacial Indifference"/>
              </a:rPr>
              <a:t>Grupos de </a:t>
            </a:r>
            <a:r>
              <a:rPr lang="en-US" sz="2400" dirty="0" err="1">
                <a:solidFill>
                  <a:srgbClr val="000000"/>
                </a:solidFill>
                <a:latin typeface="Glacial Indifference"/>
              </a:rPr>
              <a:t>WhatsApp</a:t>
            </a:r>
            <a:r>
              <a:rPr lang="en-US" sz="2400" dirty="0">
                <a:solidFill>
                  <a:srgbClr val="000000"/>
                </a:solidFill>
                <a:latin typeface="Glacial Indifference"/>
              </a:rPr>
              <a:t> </a:t>
            </a:r>
            <a:r>
              <a:rPr lang="en-US" sz="2400" dirty="0" err="1">
                <a:solidFill>
                  <a:srgbClr val="000000"/>
                </a:solidFill>
                <a:latin typeface="Glacial Indifference"/>
              </a:rPr>
              <a:t>para</a:t>
            </a:r>
            <a:r>
              <a:rPr lang="en-US" sz="2400" dirty="0">
                <a:solidFill>
                  <a:srgbClr val="000000"/>
                </a:solidFill>
                <a:latin typeface="Glacial Indifference"/>
              </a:rPr>
              <a:t> </a:t>
            </a:r>
            <a:r>
              <a:rPr lang="en-US" sz="2400" dirty="0" err="1" smtClean="0">
                <a:solidFill>
                  <a:srgbClr val="000000"/>
                </a:solidFill>
                <a:latin typeface="Glacial Indifference"/>
              </a:rPr>
              <a:t>consultas</a:t>
            </a:r>
            <a:r>
              <a:rPr lang="en-US" sz="2400" dirty="0" smtClean="0">
                <a:solidFill>
                  <a:srgbClr val="000000"/>
                </a:solidFill>
                <a:latin typeface="Glacial Indifference"/>
              </a:rPr>
              <a:t> </a:t>
            </a:r>
            <a:r>
              <a:rPr lang="en-US" sz="2400" dirty="0" err="1" smtClean="0">
                <a:solidFill>
                  <a:srgbClr val="000000"/>
                </a:solidFill>
                <a:latin typeface="Glacial Indifference"/>
              </a:rPr>
              <a:t>administrativas</a:t>
            </a:r>
            <a:r>
              <a:rPr lang="en-US" sz="2400" dirty="0" smtClean="0">
                <a:solidFill>
                  <a:srgbClr val="000000"/>
                </a:solidFill>
                <a:latin typeface="Glacial Indifference"/>
              </a:rPr>
              <a:t> </a:t>
            </a:r>
            <a:r>
              <a:rPr lang="en-US" sz="2400" dirty="0" err="1" smtClean="0">
                <a:solidFill>
                  <a:srgbClr val="000000"/>
                </a:solidFill>
                <a:latin typeface="Glacial Indifference"/>
              </a:rPr>
              <a:t>por</a:t>
            </a:r>
            <a:r>
              <a:rPr lang="en-US" sz="2400" dirty="0" smtClean="0">
                <a:solidFill>
                  <a:srgbClr val="000000"/>
                </a:solidFill>
                <a:latin typeface="Glacial Indifference"/>
              </a:rPr>
              <a:t> </a:t>
            </a:r>
            <a:r>
              <a:rPr lang="en-US" sz="2400" dirty="0" err="1">
                <a:solidFill>
                  <a:srgbClr val="000000"/>
                </a:solidFill>
                <a:latin typeface="Glacial Indifference"/>
              </a:rPr>
              <a:t>carrera</a:t>
            </a:r>
            <a:r>
              <a:rPr lang="en-US" sz="2400" dirty="0">
                <a:solidFill>
                  <a:srgbClr val="000000"/>
                </a:solidFill>
                <a:latin typeface="Glacial Indifference"/>
              </a:rPr>
              <a:t>:</a:t>
            </a:r>
          </a:p>
          <a:p>
            <a:pPr marL="518160" lvl="1" indent="-259080" algn="just">
              <a:lnSpc>
                <a:spcPts val="2879"/>
              </a:lnSpc>
              <a:buFont typeface="Arial"/>
              <a:buChar char="•"/>
            </a:pPr>
            <a:r>
              <a:rPr lang="en-US" sz="2400" dirty="0" smtClean="0">
                <a:solidFill>
                  <a:srgbClr val="000000"/>
                </a:solidFill>
                <a:latin typeface="Glacial Indifference"/>
              </a:rPr>
              <a:t>Para </a:t>
            </a:r>
            <a:r>
              <a:rPr lang="en-US" sz="2400" dirty="0" err="1" smtClean="0">
                <a:solidFill>
                  <a:srgbClr val="000000"/>
                </a:solidFill>
                <a:latin typeface="Glacial Indifference"/>
              </a:rPr>
              <a:t>Alumnos</a:t>
            </a:r>
            <a:r>
              <a:rPr lang="en-US" sz="2400" dirty="0" smtClean="0">
                <a:solidFill>
                  <a:srgbClr val="000000"/>
                </a:solidFill>
                <a:latin typeface="Glacial Indifference"/>
              </a:rPr>
              <a:t> </a:t>
            </a:r>
            <a:r>
              <a:rPr lang="en-US" sz="2400" dirty="0" err="1">
                <a:solidFill>
                  <a:srgbClr val="000000"/>
                </a:solidFill>
                <a:latin typeface="Glacial Indifference"/>
              </a:rPr>
              <a:t>ingresantes</a:t>
            </a:r>
            <a:endParaRPr lang="en-US" sz="2400" dirty="0">
              <a:solidFill>
                <a:srgbClr val="000000"/>
              </a:solidFill>
              <a:latin typeface="Glacial Indifference"/>
            </a:endParaRPr>
          </a:p>
          <a:p>
            <a:pPr marL="518160" lvl="1" indent="-259080" algn="just">
              <a:lnSpc>
                <a:spcPts val="2879"/>
              </a:lnSpc>
              <a:buFont typeface="Arial"/>
              <a:buChar char="•"/>
            </a:pPr>
            <a:r>
              <a:rPr lang="en-US" sz="2400" dirty="0" err="1">
                <a:solidFill>
                  <a:srgbClr val="000000"/>
                </a:solidFill>
                <a:latin typeface="Glacial Indifference"/>
              </a:rPr>
              <a:t>Alumnos</a:t>
            </a:r>
            <a:r>
              <a:rPr lang="en-US" sz="2400" dirty="0">
                <a:solidFill>
                  <a:srgbClr val="000000"/>
                </a:solidFill>
                <a:latin typeface="Glacial Indifference"/>
              </a:rPr>
              <a:t> </a:t>
            </a:r>
            <a:r>
              <a:rPr lang="en-US" sz="2400" dirty="0" err="1">
                <a:solidFill>
                  <a:srgbClr val="000000"/>
                </a:solidFill>
                <a:latin typeface="Glacial Indifference"/>
              </a:rPr>
              <a:t>que</a:t>
            </a:r>
            <a:r>
              <a:rPr lang="en-US" sz="2400" dirty="0">
                <a:solidFill>
                  <a:srgbClr val="000000"/>
                </a:solidFill>
                <a:latin typeface="Glacial Indifference"/>
              </a:rPr>
              <a:t> se </a:t>
            </a:r>
            <a:r>
              <a:rPr lang="en-US" sz="2400" dirty="0" err="1">
                <a:solidFill>
                  <a:srgbClr val="000000"/>
                </a:solidFill>
                <a:latin typeface="Glacial Indifference"/>
              </a:rPr>
              <a:t>encuentran</a:t>
            </a:r>
            <a:r>
              <a:rPr lang="en-US" sz="2400" dirty="0">
                <a:solidFill>
                  <a:srgbClr val="000000"/>
                </a:solidFill>
                <a:latin typeface="Glacial Indifference"/>
              </a:rPr>
              <a:t> </a:t>
            </a:r>
            <a:r>
              <a:rPr lang="en-US" sz="2400" dirty="0" err="1" smtClean="0">
                <a:solidFill>
                  <a:srgbClr val="000000"/>
                </a:solidFill>
                <a:latin typeface="Glacial Indifference"/>
              </a:rPr>
              <a:t>cursando</a:t>
            </a:r>
            <a:endParaRPr lang="en-US" sz="2400" dirty="0" smtClean="0">
              <a:solidFill>
                <a:srgbClr val="000000"/>
              </a:solidFill>
              <a:latin typeface="Glacial Indifference"/>
            </a:endParaRPr>
          </a:p>
          <a:p>
            <a:pPr marL="518160" lvl="1" indent="-259080" algn="just">
              <a:lnSpc>
                <a:spcPts val="2879"/>
              </a:lnSpc>
              <a:buFont typeface="Arial"/>
              <a:buChar char="•"/>
            </a:pPr>
            <a:r>
              <a:rPr lang="en-US" sz="2400" dirty="0" smtClean="0">
                <a:solidFill>
                  <a:srgbClr val="000000"/>
                </a:solidFill>
                <a:latin typeface="Glacial Indifference"/>
              </a:rPr>
              <a:t>CIU </a:t>
            </a:r>
            <a:r>
              <a:rPr lang="en-US" sz="2400" dirty="0" err="1" smtClean="0">
                <a:solidFill>
                  <a:srgbClr val="000000"/>
                </a:solidFill>
                <a:latin typeface="Glacial Indifference"/>
              </a:rPr>
              <a:t>periodo</a:t>
            </a:r>
            <a:r>
              <a:rPr lang="en-US" sz="2400" dirty="0" smtClean="0">
                <a:solidFill>
                  <a:srgbClr val="000000"/>
                </a:solidFill>
                <a:latin typeface="Glacial Indifference"/>
              </a:rPr>
              <a:t> 2020-2021</a:t>
            </a:r>
            <a:endParaRPr lang="en-US" sz="2400" dirty="0">
              <a:solidFill>
                <a:srgbClr val="000000"/>
              </a:solidFill>
              <a:latin typeface="Glacial Indifference"/>
            </a:endParaRPr>
          </a:p>
          <a:p>
            <a:pPr marL="518160" lvl="1" indent="-259080" algn="just">
              <a:lnSpc>
                <a:spcPts val="2879"/>
              </a:lnSpc>
              <a:spcBef>
                <a:spcPct val="0"/>
              </a:spcBef>
              <a:buFont typeface="Arial"/>
              <a:buChar char="•"/>
            </a:pPr>
            <a:r>
              <a:rPr lang="en-US" sz="2400" dirty="0" err="1" smtClean="0">
                <a:solidFill>
                  <a:srgbClr val="000000"/>
                </a:solidFill>
                <a:latin typeface="Glacial Indifference"/>
              </a:rPr>
              <a:t>Graduados</a:t>
            </a:r>
            <a:endParaRPr lang="en-US" sz="2400" dirty="0" smtClean="0">
              <a:solidFill>
                <a:srgbClr val="000000"/>
              </a:solidFill>
              <a:latin typeface="Glacial Indifference"/>
            </a:endParaRPr>
          </a:p>
          <a:p>
            <a:pPr marL="518160" lvl="1" indent="-259080" algn="just">
              <a:lnSpc>
                <a:spcPts val="2879"/>
              </a:lnSpc>
              <a:spcBef>
                <a:spcPct val="0"/>
              </a:spcBef>
              <a:buFont typeface="Arial"/>
              <a:buChar char="•"/>
            </a:pPr>
            <a:r>
              <a:rPr lang="en-US" sz="2400" dirty="0" err="1" smtClean="0">
                <a:solidFill>
                  <a:srgbClr val="000000"/>
                </a:solidFill>
                <a:latin typeface="Glacial Indifference"/>
              </a:rPr>
              <a:t>Creación</a:t>
            </a:r>
            <a:r>
              <a:rPr lang="en-US" sz="2400" dirty="0" smtClean="0">
                <a:solidFill>
                  <a:srgbClr val="000000"/>
                </a:solidFill>
                <a:latin typeface="Glacial Indifference"/>
              </a:rPr>
              <a:t> de </a:t>
            </a:r>
            <a:r>
              <a:rPr lang="en-US" sz="2400" dirty="0" err="1" smtClean="0">
                <a:solidFill>
                  <a:srgbClr val="000000"/>
                </a:solidFill>
                <a:latin typeface="Glacial Indifference"/>
              </a:rPr>
              <a:t>grupos</a:t>
            </a:r>
            <a:r>
              <a:rPr lang="en-US" sz="2400" dirty="0" smtClean="0">
                <a:solidFill>
                  <a:srgbClr val="000000"/>
                </a:solidFill>
                <a:latin typeface="Glacial Indifference"/>
              </a:rPr>
              <a:t> </a:t>
            </a:r>
            <a:r>
              <a:rPr lang="en-US" sz="2400" dirty="0" err="1" smtClean="0">
                <a:solidFill>
                  <a:srgbClr val="000000"/>
                </a:solidFill>
                <a:latin typeface="Glacial Indifference"/>
              </a:rPr>
              <a:t>por</a:t>
            </a:r>
            <a:r>
              <a:rPr lang="en-US" sz="2400" dirty="0" smtClean="0">
                <a:solidFill>
                  <a:srgbClr val="000000"/>
                </a:solidFill>
                <a:latin typeface="Glacial Indifference"/>
              </a:rPr>
              <a:t> </a:t>
            </a:r>
            <a:r>
              <a:rPr lang="en-US" sz="2400" dirty="0" err="1" smtClean="0">
                <a:solidFill>
                  <a:srgbClr val="000000"/>
                </a:solidFill>
                <a:latin typeface="Glacial Indifference"/>
              </a:rPr>
              <a:t>cada</a:t>
            </a:r>
            <a:r>
              <a:rPr lang="en-US" sz="2400" dirty="0" smtClean="0">
                <a:solidFill>
                  <a:srgbClr val="000000"/>
                </a:solidFill>
                <a:latin typeface="Glacial Indifference"/>
              </a:rPr>
              <a:t> </a:t>
            </a:r>
            <a:r>
              <a:rPr lang="en-US" sz="2400" dirty="0" err="1" smtClean="0">
                <a:solidFill>
                  <a:srgbClr val="000000"/>
                </a:solidFill>
                <a:latin typeface="Glacial Indifference"/>
              </a:rPr>
              <a:t>Cátedra</a:t>
            </a:r>
            <a:endParaRPr lang="en-US" sz="2400" dirty="0" smtClean="0">
              <a:solidFill>
                <a:srgbClr val="000000"/>
              </a:solidFill>
              <a:latin typeface="Glacial Indifference"/>
            </a:endParaRPr>
          </a:p>
          <a:p>
            <a:pPr marL="259080" lvl="1" algn="just">
              <a:lnSpc>
                <a:spcPts val="2879"/>
              </a:lnSpc>
              <a:spcBef>
                <a:spcPct val="0"/>
              </a:spcBef>
            </a:pPr>
            <a:endParaRPr lang="en-US" sz="2400" dirty="0">
              <a:solidFill>
                <a:srgbClr val="000000"/>
              </a:solidFill>
              <a:latin typeface="Glacial Indifference"/>
            </a:endParaRPr>
          </a:p>
        </p:txBody>
      </p:sp>
      <p:sp>
        <p:nvSpPr>
          <p:cNvPr id="14" name="TextBox 14"/>
          <p:cNvSpPr txBox="1"/>
          <p:nvPr/>
        </p:nvSpPr>
        <p:spPr>
          <a:xfrm>
            <a:off x="2813675" y="7483021"/>
            <a:ext cx="8567499" cy="1095375"/>
          </a:xfrm>
          <a:prstGeom prst="rect">
            <a:avLst/>
          </a:prstGeom>
        </p:spPr>
        <p:txBody>
          <a:bodyPr lIns="0" tIns="0" rIns="0" bIns="0" rtlCol="0" anchor="t">
            <a:spAutoFit/>
          </a:bodyPr>
          <a:lstStyle/>
          <a:p>
            <a:pPr algn="just">
              <a:lnSpc>
                <a:spcPts val="2879"/>
              </a:lnSpc>
              <a:spcBef>
                <a:spcPct val="0"/>
              </a:spcBef>
            </a:pPr>
            <a:r>
              <a:rPr lang="en-US" sz="2400" dirty="0" err="1">
                <a:solidFill>
                  <a:srgbClr val="000000"/>
                </a:solidFill>
                <a:latin typeface="Glacial Indifference"/>
              </a:rPr>
              <a:t>Próximamente</a:t>
            </a:r>
            <a:r>
              <a:rPr lang="en-US" sz="2400" dirty="0">
                <a:solidFill>
                  <a:srgbClr val="000000"/>
                </a:solidFill>
                <a:latin typeface="Glacial Indifference"/>
              </a:rPr>
              <a:t> se </a:t>
            </a:r>
            <a:r>
              <a:rPr lang="en-US" sz="2400" dirty="0" err="1">
                <a:solidFill>
                  <a:srgbClr val="000000"/>
                </a:solidFill>
                <a:latin typeface="Glacial Indifference"/>
              </a:rPr>
              <a:t>incoporará</a:t>
            </a:r>
            <a:r>
              <a:rPr lang="en-US" sz="2400" dirty="0">
                <a:solidFill>
                  <a:srgbClr val="000000"/>
                </a:solidFill>
                <a:latin typeface="Glacial Indifference"/>
              </a:rPr>
              <a:t> la red social </a:t>
            </a:r>
            <a:r>
              <a:rPr lang="en-US" sz="2400" dirty="0" err="1">
                <a:solidFill>
                  <a:srgbClr val="000000"/>
                </a:solidFill>
                <a:latin typeface="Glacial Indifference"/>
              </a:rPr>
              <a:t>Instagram</a:t>
            </a:r>
            <a:r>
              <a:rPr lang="en-US" sz="2400" dirty="0">
                <a:solidFill>
                  <a:srgbClr val="000000"/>
                </a:solidFill>
                <a:latin typeface="Glacial Indifference"/>
              </a:rPr>
              <a:t>, de </a:t>
            </a:r>
            <a:r>
              <a:rPr lang="en-US" sz="2400" dirty="0" err="1">
                <a:solidFill>
                  <a:srgbClr val="000000"/>
                </a:solidFill>
                <a:latin typeface="Glacial Indifference"/>
              </a:rPr>
              <a:t>manera</a:t>
            </a:r>
            <a:r>
              <a:rPr lang="en-US" sz="2400" dirty="0">
                <a:solidFill>
                  <a:srgbClr val="000000"/>
                </a:solidFill>
                <a:latin typeface="Glacial Indifference"/>
              </a:rPr>
              <a:t> </a:t>
            </a:r>
            <a:r>
              <a:rPr lang="en-US" sz="2400" dirty="0" err="1">
                <a:solidFill>
                  <a:srgbClr val="000000"/>
                </a:solidFill>
                <a:latin typeface="Glacial Indifference"/>
              </a:rPr>
              <a:t>oficial</a:t>
            </a:r>
            <a:r>
              <a:rPr lang="en-US" sz="2400" dirty="0">
                <a:solidFill>
                  <a:srgbClr val="000000"/>
                </a:solidFill>
                <a:latin typeface="Glacial Indifference"/>
              </a:rPr>
              <a:t> </a:t>
            </a:r>
            <a:r>
              <a:rPr lang="en-US" sz="2400" dirty="0" err="1">
                <a:solidFill>
                  <a:srgbClr val="000000"/>
                </a:solidFill>
                <a:latin typeface="Glacial Indifference"/>
              </a:rPr>
              <a:t>para</a:t>
            </a:r>
            <a:r>
              <a:rPr lang="en-US" sz="2400" dirty="0">
                <a:solidFill>
                  <a:srgbClr val="000000"/>
                </a:solidFill>
                <a:latin typeface="Glacial Indifference"/>
              </a:rPr>
              <a:t> </a:t>
            </a:r>
            <a:r>
              <a:rPr lang="en-US" sz="2400" dirty="0" err="1">
                <a:solidFill>
                  <a:srgbClr val="000000"/>
                </a:solidFill>
                <a:latin typeface="Glacial Indifference"/>
              </a:rPr>
              <a:t>comunicar</a:t>
            </a:r>
            <a:r>
              <a:rPr lang="en-US" sz="2400" dirty="0">
                <a:solidFill>
                  <a:srgbClr val="000000"/>
                </a:solidFill>
                <a:latin typeface="Glacial Indifference"/>
              </a:rPr>
              <a:t> </a:t>
            </a:r>
            <a:r>
              <a:rPr lang="en-US" sz="2400" dirty="0" err="1">
                <a:solidFill>
                  <a:srgbClr val="000000"/>
                </a:solidFill>
                <a:latin typeface="Glacial Indifference"/>
              </a:rPr>
              <a:t>eventos</a:t>
            </a:r>
            <a:r>
              <a:rPr lang="en-US" sz="2400" dirty="0">
                <a:solidFill>
                  <a:srgbClr val="000000"/>
                </a:solidFill>
                <a:latin typeface="Glacial Indifference"/>
              </a:rPr>
              <a:t> </a:t>
            </a:r>
            <a:r>
              <a:rPr lang="en-US" sz="2400" dirty="0" err="1">
                <a:solidFill>
                  <a:srgbClr val="000000"/>
                </a:solidFill>
                <a:latin typeface="Glacial Indifference"/>
              </a:rPr>
              <a:t>relaciones</a:t>
            </a:r>
            <a:r>
              <a:rPr lang="en-US" sz="2400" dirty="0">
                <a:solidFill>
                  <a:srgbClr val="000000"/>
                </a:solidFill>
                <a:latin typeface="Glacial Indifference"/>
              </a:rPr>
              <a:t> a </a:t>
            </a:r>
            <a:r>
              <a:rPr lang="en-US" sz="2400" dirty="0" err="1">
                <a:solidFill>
                  <a:srgbClr val="000000"/>
                </a:solidFill>
                <a:latin typeface="Glacial Indifference"/>
              </a:rPr>
              <a:t>actividades</a:t>
            </a:r>
            <a:r>
              <a:rPr lang="en-US" sz="2400" dirty="0">
                <a:solidFill>
                  <a:srgbClr val="000000"/>
                </a:solidFill>
                <a:latin typeface="Glacial Indifference"/>
              </a:rPr>
              <a:t> de </a:t>
            </a:r>
            <a:r>
              <a:rPr lang="en-US" sz="2400" dirty="0" err="1">
                <a:solidFill>
                  <a:srgbClr val="000000"/>
                </a:solidFill>
                <a:latin typeface="Glacial Indifference"/>
              </a:rPr>
              <a:t>Sede</a:t>
            </a:r>
            <a:r>
              <a:rPr lang="en-US" sz="2400" dirty="0">
                <a:solidFill>
                  <a:srgbClr val="000000"/>
                </a:solidFill>
                <a:latin typeface="Glacial Indifference"/>
              </a:rPr>
              <a:t> Regional Tartagal.</a:t>
            </a:r>
          </a:p>
        </p:txBody>
      </p:sp>
      <p:sp>
        <p:nvSpPr>
          <p:cNvPr id="15" name="TextBox 12"/>
          <p:cNvSpPr txBox="1"/>
          <p:nvPr/>
        </p:nvSpPr>
        <p:spPr>
          <a:xfrm>
            <a:off x="7926485" y="8801100"/>
            <a:ext cx="4296777" cy="723900"/>
          </a:xfrm>
          <a:prstGeom prst="rect">
            <a:avLst/>
          </a:prstGeom>
        </p:spPr>
        <p:txBody>
          <a:bodyPr lIns="0" tIns="0" rIns="0" bIns="0" rtlCol="0" anchor="t">
            <a:spAutoFit/>
          </a:bodyPr>
          <a:lstStyle/>
          <a:p>
            <a:pPr>
              <a:lnSpc>
                <a:spcPts val="5759"/>
              </a:lnSpc>
            </a:pPr>
            <a:r>
              <a:rPr lang="en-US" sz="4800" dirty="0" err="1">
                <a:solidFill>
                  <a:srgbClr val="191919"/>
                </a:solidFill>
                <a:latin typeface="Gagalin"/>
              </a:rPr>
              <a:t>redes</a:t>
            </a:r>
            <a:r>
              <a:rPr lang="en-US" sz="4800" dirty="0">
                <a:solidFill>
                  <a:srgbClr val="191919"/>
                </a:solidFill>
                <a:latin typeface="Gagalin"/>
              </a:rPr>
              <a:t> </a:t>
            </a:r>
            <a:r>
              <a:rPr lang="en-US" sz="4800" dirty="0" err="1">
                <a:solidFill>
                  <a:srgbClr val="191919"/>
                </a:solidFill>
                <a:latin typeface="Gagalin"/>
              </a:rPr>
              <a:t>sociales</a:t>
            </a:r>
            <a:endParaRPr lang="en-US" sz="4800" dirty="0">
              <a:solidFill>
                <a:srgbClr val="191919"/>
              </a:solidFill>
              <a:latin typeface="Gagalin"/>
            </a:endParaRP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438400" y="3398342"/>
            <a:ext cx="8115300" cy="485775"/>
          </a:xfrm>
          <a:prstGeom prst="rect">
            <a:avLst/>
          </a:prstGeom>
        </p:spPr>
        <p:txBody>
          <a:bodyPr lIns="0" tIns="0" rIns="0" bIns="0" rtlCol="0" anchor="t">
            <a:spAutoFit/>
          </a:bodyPr>
          <a:lstStyle/>
          <a:p>
            <a:pPr algn="just">
              <a:lnSpc>
                <a:spcPts val="3840"/>
              </a:lnSpc>
              <a:spcBef>
                <a:spcPct val="0"/>
              </a:spcBef>
            </a:pPr>
            <a:r>
              <a:rPr lang="en-US" sz="3200" dirty="0" smtClean="0">
                <a:solidFill>
                  <a:srgbClr val="000000"/>
                </a:solidFill>
                <a:latin typeface="Glacial Indifference"/>
              </a:rPr>
              <a:t>ZOOM </a:t>
            </a:r>
            <a:r>
              <a:rPr lang="en-US" sz="3200" dirty="0" err="1" smtClean="0">
                <a:solidFill>
                  <a:srgbClr val="000000"/>
                </a:solidFill>
                <a:latin typeface="Glacial Indifference"/>
              </a:rPr>
              <a:t>Institucional</a:t>
            </a:r>
            <a:endParaRPr lang="en-US" sz="3200" dirty="0">
              <a:solidFill>
                <a:srgbClr val="000000"/>
              </a:solidFill>
              <a:latin typeface="Glacial Indifference"/>
            </a:endParaRPr>
          </a:p>
        </p:txBody>
      </p:sp>
      <p:sp>
        <p:nvSpPr>
          <p:cNvPr id="10" name="TextBox 10"/>
          <p:cNvSpPr txBox="1"/>
          <p:nvPr/>
        </p:nvSpPr>
        <p:spPr>
          <a:xfrm>
            <a:off x="2459736" y="5636132"/>
            <a:ext cx="7241788" cy="485775"/>
          </a:xfrm>
          <a:prstGeom prst="rect">
            <a:avLst/>
          </a:prstGeom>
        </p:spPr>
        <p:txBody>
          <a:bodyPr lIns="0" tIns="0" rIns="0" bIns="0" rtlCol="0" anchor="t">
            <a:spAutoFit/>
          </a:bodyPr>
          <a:lstStyle/>
          <a:p>
            <a:pPr algn="just">
              <a:lnSpc>
                <a:spcPts val="3840"/>
              </a:lnSpc>
              <a:spcBef>
                <a:spcPct val="0"/>
              </a:spcBef>
            </a:pPr>
            <a:r>
              <a:rPr lang="en-US" sz="3200" dirty="0" smtClean="0">
                <a:solidFill>
                  <a:srgbClr val="000000"/>
                </a:solidFill>
                <a:latin typeface="Glacial Indifference"/>
              </a:rPr>
              <a:t>Class Room</a:t>
            </a:r>
            <a:endParaRPr lang="en-US" sz="3200" dirty="0">
              <a:solidFill>
                <a:srgbClr val="000000"/>
              </a:solidFill>
              <a:latin typeface="Glacial Indifference"/>
            </a:endParaRPr>
          </a:p>
        </p:txBody>
      </p:sp>
      <p:sp>
        <p:nvSpPr>
          <p:cNvPr id="11" name="TextBox 11"/>
          <p:cNvSpPr txBox="1"/>
          <p:nvPr/>
        </p:nvSpPr>
        <p:spPr>
          <a:xfrm>
            <a:off x="2493264" y="6363462"/>
            <a:ext cx="9086749" cy="485775"/>
          </a:xfrm>
          <a:prstGeom prst="rect">
            <a:avLst/>
          </a:prstGeom>
        </p:spPr>
        <p:txBody>
          <a:bodyPr lIns="0" tIns="0" rIns="0" bIns="0" rtlCol="0" anchor="t">
            <a:spAutoFit/>
          </a:bodyPr>
          <a:lstStyle/>
          <a:p>
            <a:pPr algn="just">
              <a:lnSpc>
                <a:spcPts val="3840"/>
              </a:lnSpc>
              <a:spcBef>
                <a:spcPct val="0"/>
              </a:spcBef>
            </a:pPr>
            <a:r>
              <a:rPr lang="en-US" sz="3200" dirty="0" smtClean="0">
                <a:solidFill>
                  <a:srgbClr val="000000"/>
                </a:solidFill>
                <a:latin typeface="Glacial Indifference"/>
              </a:rPr>
              <a:t>Ed </a:t>
            </a:r>
            <a:r>
              <a:rPr lang="en-US" sz="3200" dirty="0" err="1" smtClean="0">
                <a:solidFill>
                  <a:srgbClr val="000000"/>
                </a:solidFill>
                <a:latin typeface="Glacial Indifference"/>
              </a:rPr>
              <a:t>Modo</a:t>
            </a:r>
            <a:endParaRPr lang="en-US" sz="3200" dirty="0">
              <a:solidFill>
                <a:srgbClr val="000000"/>
              </a:solidFill>
              <a:latin typeface="Glacial Indifference"/>
            </a:endParaRPr>
          </a:p>
        </p:txBody>
      </p:sp>
      <p:sp>
        <p:nvSpPr>
          <p:cNvPr id="12" name="TextBox 12"/>
          <p:cNvSpPr txBox="1"/>
          <p:nvPr/>
        </p:nvSpPr>
        <p:spPr>
          <a:xfrm>
            <a:off x="1981200" y="694642"/>
            <a:ext cx="4296777" cy="677878"/>
          </a:xfrm>
          <a:prstGeom prst="rect">
            <a:avLst/>
          </a:prstGeom>
        </p:spPr>
        <p:txBody>
          <a:bodyPr lIns="0" tIns="0" rIns="0" bIns="0" rtlCol="0" anchor="t">
            <a:spAutoFit/>
          </a:bodyPr>
          <a:lstStyle/>
          <a:p>
            <a:pPr>
              <a:lnSpc>
                <a:spcPts val="5759"/>
              </a:lnSpc>
            </a:pPr>
            <a:r>
              <a:rPr lang="en-US" sz="4800" dirty="0" smtClean="0">
                <a:solidFill>
                  <a:srgbClr val="191919"/>
                </a:solidFill>
                <a:latin typeface="Gagalin"/>
              </a:rPr>
              <a:t>PLATAFORMAS</a:t>
            </a:r>
            <a:endParaRPr lang="en-US" sz="4800" dirty="0">
              <a:solidFill>
                <a:srgbClr val="191919"/>
              </a:solidFill>
              <a:latin typeface="Gagalin"/>
            </a:endParaRPr>
          </a:p>
        </p:txBody>
      </p:sp>
      <p:sp>
        <p:nvSpPr>
          <p:cNvPr id="15" name="TextBox 8"/>
          <p:cNvSpPr txBox="1"/>
          <p:nvPr/>
        </p:nvSpPr>
        <p:spPr>
          <a:xfrm>
            <a:off x="2438400" y="4127005"/>
            <a:ext cx="8115300" cy="485775"/>
          </a:xfrm>
          <a:prstGeom prst="rect">
            <a:avLst/>
          </a:prstGeom>
        </p:spPr>
        <p:txBody>
          <a:bodyPr lIns="0" tIns="0" rIns="0" bIns="0" rtlCol="0" anchor="t">
            <a:spAutoFit/>
          </a:bodyPr>
          <a:lstStyle/>
          <a:p>
            <a:pPr algn="just">
              <a:lnSpc>
                <a:spcPts val="3840"/>
              </a:lnSpc>
              <a:spcBef>
                <a:spcPct val="0"/>
              </a:spcBef>
            </a:pPr>
            <a:r>
              <a:rPr lang="en-US" sz="3200" dirty="0" smtClean="0">
                <a:solidFill>
                  <a:srgbClr val="000000"/>
                </a:solidFill>
                <a:latin typeface="Glacial Indifference"/>
              </a:rPr>
              <a:t>ZOOM Particular</a:t>
            </a:r>
            <a:endParaRPr lang="en-US" sz="3200" dirty="0">
              <a:solidFill>
                <a:srgbClr val="000000"/>
              </a:solidFill>
              <a:latin typeface="Glacial Indifference"/>
            </a:endParaRPr>
          </a:p>
        </p:txBody>
      </p:sp>
      <p:sp>
        <p:nvSpPr>
          <p:cNvPr id="16" name="TextBox 8"/>
          <p:cNvSpPr txBox="1"/>
          <p:nvPr/>
        </p:nvSpPr>
        <p:spPr>
          <a:xfrm>
            <a:off x="2438400" y="2564901"/>
            <a:ext cx="8115300" cy="485775"/>
          </a:xfrm>
          <a:prstGeom prst="rect">
            <a:avLst/>
          </a:prstGeom>
        </p:spPr>
        <p:txBody>
          <a:bodyPr lIns="0" tIns="0" rIns="0" bIns="0" rtlCol="0" anchor="t">
            <a:spAutoFit/>
          </a:bodyPr>
          <a:lstStyle/>
          <a:p>
            <a:pPr algn="just">
              <a:lnSpc>
                <a:spcPts val="3840"/>
              </a:lnSpc>
              <a:spcBef>
                <a:spcPct val="0"/>
              </a:spcBef>
            </a:pPr>
            <a:r>
              <a:rPr lang="en-US" sz="3200" dirty="0" err="1" smtClean="0">
                <a:solidFill>
                  <a:srgbClr val="000000"/>
                </a:solidFill>
                <a:latin typeface="Glacial Indifference"/>
              </a:rPr>
              <a:t>Plataforma</a:t>
            </a:r>
            <a:r>
              <a:rPr lang="en-US" sz="3200" dirty="0" smtClean="0">
                <a:solidFill>
                  <a:srgbClr val="000000"/>
                </a:solidFill>
                <a:latin typeface="Glacial Indifference"/>
              </a:rPr>
              <a:t> Moodle V3.8</a:t>
            </a:r>
            <a:endParaRPr lang="en-US" sz="3200" dirty="0">
              <a:solidFill>
                <a:srgbClr val="000000"/>
              </a:solidFill>
              <a:latin typeface="Glacial Indifference"/>
            </a:endParaRPr>
          </a:p>
        </p:txBody>
      </p:sp>
      <p:sp>
        <p:nvSpPr>
          <p:cNvPr id="17" name="TextBox 10"/>
          <p:cNvSpPr txBox="1"/>
          <p:nvPr/>
        </p:nvSpPr>
        <p:spPr>
          <a:xfrm>
            <a:off x="2441448" y="4991100"/>
            <a:ext cx="7241788" cy="485775"/>
          </a:xfrm>
          <a:prstGeom prst="rect">
            <a:avLst/>
          </a:prstGeom>
        </p:spPr>
        <p:txBody>
          <a:bodyPr lIns="0" tIns="0" rIns="0" bIns="0" rtlCol="0" anchor="t">
            <a:spAutoFit/>
          </a:bodyPr>
          <a:lstStyle/>
          <a:p>
            <a:pPr algn="just">
              <a:lnSpc>
                <a:spcPts val="3840"/>
              </a:lnSpc>
              <a:spcBef>
                <a:spcPct val="0"/>
              </a:spcBef>
            </a:pPr>
            <a:r>
              <a:rPr lang="en-US" sz="3200" dirty="0" smtClean="0">
                <a:solidFill>
                  <a:srgbClr val="000000"/>
                </a:solidFill>
                <a:latin typeface="Glacial Indifference"/>
              </a:rPr>
              <a:t>Google Meet</a:t>
            </a:r>
            <a:endParaRPr lang="en-US" sz="3200" dirty="0">
              <a:solidFill>
                <a:srgbClr val="000000"/>
              </a:solidFill>
              <a:latin typeface="Glacial Indifference"/>
            </a:endParaRPr>
          </a:p>
        </p:txBody>
      </p:sp>
      <p:pic>
        <p:nvPicPr>
          <p:cNvPr id="18" name="Picture 4"/>
          <p:cNvPicPr>
            <a:picLocks noChangeAspect="1"/>
          </p:cNvPicPr>
          <p:nvPr/>
        </p:nvPicPr>
        <p:blipFill>
          <a:blip r:embed="rId2"/>
          <a:srcRect/>
          <a:stretch>
            <a:fillRect/>
          </a:stretch>
        </p:blipFill>
        <p:spPr>
          <a:xfrm>
            <a:off x="7620000" y="6606349"/>
            <a:ext cx="3786266" cy="3152927"/>
          </a:xfrm>
          <a:prstGeom prst="rect">
            <a:avLst/>
          </a:prstGeom>
        </p:spPr>
      </p:pic>
      <p:pic>
        <p:nvPicPr>
          <p:cNvPr id="19" name="Picture 5"/>
          <p:cNvPicPr>
            <a:picLocks noChangeAspect="1"/>
          </p:cNvPicPr>
          <p:nvPr/>
        </p:nvPicPr>
        <p:blipFill>
          <a:blip r:embed="rId3"/>
          <a:srcRect/>
          <a:stretch>
            <a:fillRect/>
          </a:stretch>
        </p:blipFill>
        <p:spPr>
          <a:xfrm>
            <a:off x="13487400" y="6964869"/>
            <a:ext cx="1553823" cy="2637663"/>
          </a:xfrm>
          <a:prstGeom prst="rect">
            <a:avLst/>
          </a:prstGeom>
        </p:spPr>
      </p:pic>
      <p:pic>
        <p:nvPicPr>
          <p:cNvPr id="2050" name="Picture 2" descr="D:\Users\PAULA\Downloads\WhatsApp Image 2020-12-10 at 09.53.55.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4863" y="153162"/>
            <a:ext cx="6210300" cy="621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21663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1641" y="800100"/>
            <a:ext cx="13676938" cy="2975173"/>
          </a:xfrm>
          <a:prstGeom prst="rect">
            <a:avLst/>
          </a:prstGeom>
        </p:spPr>
        <p:txBody>
          <a:bodyPr lIns="0" tIns="0" rIns="0" bIns="0" rtlCol="0" anchor="t">
            <a:spAutoFit/>
          </a:bodyPr>
          <a:lstStyle/>
          <a:p>
            <a:pPr>
              <a:lnSpc>
                <a:spcPts val="5759"/>
              </a:lnSpc>
            </a:pPr>
            <a:r>
              <a:rPr lang="en-US" sz="4800" dirty="0">
                <a:solidFill>
                  <a:srgbClr val="191919"/>
                </a:solidFill>
                <a:latin typeface="Gagalin"/>
              </a:rPr>
              <a:t>PROCESO DE ELABORACIÓN DE LA REVISTA DIGITAL DE SEDE REGIONAL </a:t>
            </a:r>
            <a:r>
              <a:rPr lang="en-US" sz="4800" dirty="0" smtClean="0">
                <a:solidFill>
                  <a:srgbClr val="191919"/>
                </a:solidFill>
                <a:latin typeface="Gagalin"/>
              </a:rPr>
              <a:t>TARTAGAL y SISTEMA ADMINISTRATIVO DE TICKETS (</a:t>
            </a:r>
            <a:r>
              <a:rPr lang="en-US" sz="4800" dirty="0" err="1" smtClean="0">
                <a:solidFill>
                  <a:srgbClr val="191919"/>
                </a:solidFill>
                <a:latin typeface="Gagalin"/>
              </a:rPr>
              <a:t>consultas</a:t>
            </a:r>
            <a:r>
              <a:rPr lang="en-US" sz="4800" dirty="0" smtClean="0">
                <a:solidFill>
                  <a:srgbClr val="191919"/>
                </a:solidFill>
                <a:latin typeface="Gagalin"/>
              </a:rPr>
              <a:t> y solicitudes)</a:t>
            </a:r>
            <a:endParaRPr lang="en-US" sz="4800" dirty="0">
              <a:solidFill>
                <a:srgbClr val="191919"/>
              </a:solidFill>
              <a:latin typeface="Gagalin"/>
            </a:endParaRPr>
          </a:p>
        </p:txBody>
      </p:sp>
      <p:sp>
        <p:nvSpPr>
          <p:cNvPr id="3" name="TextBox 3"/>
          <p:cNvSpPr txBox="1"/>
          <p:nvPr/>
        </p:nvSpPr>
        <p:spPr>
          <a:xfrm>
            <a:off x="3583420" y="4058048"/>
            <a:ext cx="8567499" cy="2975173"/>
          </a:xfrm>
          <a:prstGeom prst="rect">
            <a:avLst/>
          </a:prstGeom>
        </p:spPr>
        <p:txBody>
          <a:bodyPr lIns="0" tIns="0" rIns="0" bIns="0" rtlCol="0" anchor="t">
            <a:spAutoFit/>
          </a:bodyPr>
          <a:lstStyle/>
          <a:p>
            <a:pPr algn="just">
              <a:lnSpc>
                <a:spcPts val="2879"/>
              </a:lnSpc>
            </a:pPr>
            <a:r>
              <a:rPr lang="en-US" sz="2400" dirty="0">
                <a:solidFill>
                  <a:srgbClr val="000000"/>
                </a:solidFill>
                <a:latin typeface="Glacial Indifference"/>
              </a:rPr>
              <a:t>La </a:t>
            </a:r>
            <a:r>
              <a:rPr lang="en-US" sz="2400" dirty="0" err="1">
                <a:solidFill>
                  <a:srgbClr val="000000"/>
                </a:solidFill>
                <a:latin typeface="Glacial Indifference"/>
              </a:rPr>
              <a:t>Sede</a:t>
            </a:r>
            <a:r>
              <a:rPr lang="en-US" sz="2400" dirty="0">
                <a:solidFill>
                  <a:srgbClr val="000000"/>
                </a:solidFill>
                <a:latin typeface="Glacial Indifference"/>
              </a:rPr>
              <a:t> Regional </a:t>
            </a:r>
            <a:r>
              <a:rPr lang="en-US" sz="2400" dirty="0" err="1">
                <a:solidFill>
                  <a:srgbClr val="000000"/>
                </a:solidFill>
                <a:latin typeface="Glacial Indifference"/>
              </a:rPr>
              <a:t>tartagal</a:t>
            </a:r>
            <a:r>
              <a:rPr lang="en-US" sz="2400" dirty="0">
                <a:solidFill>
                  <a:srgbClr val="000000"/>
                </a:solidFill>
                <a:latin typeface="Glacial Indifference"/>
              </a:rPr>
              <a:t> </a:t>
            </a:r>
            <a:r>
              <a:rPr lang="en-US" sz="2400" dirty="0" err="1">
                <a:solidFill>
                  <a:srgbClr val="000000"/>
                </a:solidFill>
                <a:latin typeface="Glacial Indifference"/>
              </a:rPr>
              <a:t>trabaja</a:t>
            </a:r>
            <a:r>
              <a:rPr lang="en-US" sz="2400" dirty="0">
                <a:solidFill>
                  <a:srgbClr val="000000"/>
                </a:solidFill>
                <a:latin typeface="Glacial Indifference"/>
              </a:rPr>
              <a:t> </a:t>
            </a:r>
            <a:r>
              <a:rPr lang="en-US" sz="2400" dirty="0" err="1">
                <a:solidFill>
                  <a:srgbClr val="000000"/>
                </a:solidFill>
                <a:latin typeface="Glacial Indifference"/>
              </a:rPr>
              <a:t>arduamente</a:t>
            </a:r>
            <a:r>
              <a:rPr lang="en-US" sz="2400" dirty="0">
                <a:solidFill>
                  <a:srgbClr val="000000"/>
                </a:solidFill>
                <a:latin typeface="Glacial Indifference"/>
              </a:rPr>
              <a:t> </a:t>
            </a:r>
            <a:r>
              <a:rPr lang="en-US" sz="2400" dirty="0" err="1">
                <a:solidFill>
                  <a:srgbClr val="000000"/>
                </a:solidFill>
                <a:latin typeface="Glacial Indifference"/>
              </a:rPr>
              <a:t>para</a:t>
            </a:r>
            <a:r>
              <a:rPr lang="en-US" sz="2400" dirty="0">
                <a:solidFill>
                  <a:srgbClr val="000000"/>
                </a:solidFill>
                <a:latin typeface="Glacial Indifference"/>
              </a:rPr>
              <a:t> </a:t>
            </a:r>
            <a:r>
              <a:rPr lang="en-US" sz="2400" dirty="0" err="1">
                <a:solidFill>
                  <a:srgbClr val="000000"/>
                </a:solidFill>
                <a:latin typeface="Glacial Indifference"/>
              </a:rPr>
              <a:t>incorporar</a:t>
            </a:r>
            <a:r>
              <a:rPr lang="en-US" sz="2400" dirty="0">
                <a:solidFill>
                  <a:srgbClr val="000000"/>
                </a:solidFill>
                <a:latin typeface="Glacial Indifference"/>
              </a:rPr>
              <a:t> </a:t>
            </a:r>
            <a:r>
              <a:rPr lang="en-US" sz="2400" dirty="0" err="1" smtClean="0">
                <a:solidFill>
                  <a:srgbClr val="000000"/>
                </a:solidFill>
                <a:latin typeface="Glacial Indifference"/>
              </a:rPr>
              <a:t>estas</a:t>
            </a:r>
            <a:r>
              <a:rPr lang="en-US" sz="2400" dirty="0" smtClean="0">
                <a:solidFill>
                  <a:srgbClr val="000000"/>
                </a:solidFill>
                <a:latin typeface="Glacial Indifference"/>
              </a:rPr>
              <a:t> </a:t>
            </a:r>
            <a:r>
              <a:rPr lang="en-US" sz="2400" dirty="0" err="1" smtClean="0">
                <a:solidFill>
                  <a:srgbClr val="000000"/>
                </a:solidFill>
                <a:latin typeface="Glacial Indifference"/>
              </a:rPr>
              <a:t>herramientas</a:t>
            </a:r>
            <a:r>
              <a:rPr lang="en-US" sz="2400" dirty="0" smtClean="0">
                <a:solidFill>
                  <a:srgbClr val="000000"/>
                </a:solidFill>
                <a:latin typeface="Glacial Indifference"/>
              </a:rPr>
              <a:t> y </a:t>
            </a:r>
            <a:r>
              <a:rPr lang="en-US" sz="2400" dirty="0" err="1">
                <a:solidFill>
                  <a:srgbClr val="000000"/>
                </a:solidFill>
                <a:latin typeface="Glacial Indifference"/>
              </a:rPr>
              <a:t>poder</a:t>
            </a:r>
            <a:r>
              <a:rPr lang="en-US" sz="2400" dirty="0">
                <a:solidFill>
                  <a:srgbClr val="000000"/>
                </a:solidFill>
                <a:latin typeface="Glacial Indifference"/>
              </a:rPr>
              <a:t> </a:t>
            </a:r>
            <a:r>
              <a:rPr lang="en-US" sz="2400" dirty="0" err="1">
                <a:solidFill>
                  <a:srgbClr val="000000"/>
                </a:solidFill>
                <a:latin typeface="Glacial Indifference"/>
              </a:rPr>
              <a:t>tener</a:t>
            </a:r>
            <a:r>
              <a:rPr lang="en-US" sz="2400" dirty="0">
                <a:solidFill>
                  <a:srgbClr val="000000"/>
                </a:solidFill>
                <a:latin typeface="Glacial Indifference"/>
              </a:rPr>
              <a:t> mayor </a:t>
            </a:r>
            <a:r>
              <a:rPr lang="en-US" sz="2400" dirty="0" err="1">
                <a:solidFill>
                  <a:srgbClr val="000000"/>
                </a:solidFill>
                <a:latin typeface="Glacial Indifference"/>
              </a:rPr>
              <a:t>alcance</a:t>
            </a:r>
            <a:r>
              <a:rPr lang="en-US" sz="2400" dirty="0">
                <a:solidFill>
                  <a:srgbClr val="000000"/>
                </a:solidFill>
                <a:latin typeface="Glacial Indifference"/>
              </a:rPr>
              <a:t> a la </a:t>
            </a:r>
            <a:r>
              <a:rPr lang="en-US" sz="2400" dirty="0" err="1">
                <a:solidFill>
                  <a:srgbClr val="000000"/>
                </a:solidFill>
                <a:latin typeface="Glacial Indifference"/>
              </a:rPr>
              <a:t>hora</a:t>
            </a:r>
            <a:r>
              <a:rPr lang="en-US" sz="2400" dirty="0">
                <a:solidFill>
                  <a:srgbClr val="000000"/>
                </a:solidFill>
                <a:latin typeface="Glacial Indifference"/>
              </a:rPr>
              <a:t> de </a:t>
            </a:r>
            <a:r>
              <a:rPr lang="en-US" sz="2400" dirty="0" err="1">
                <a:solidFill>
                  <a:srgbClr val="000000"/>
                </a:solidFill>
                <a:latin typeface="Glacial Indifference"/>
              </a:rPr>
              <a:t>transmitir</a:t>
            </a:r>
            <a:r>
              <a:rPr lang="en-US" sz="2400" dirty="0">
                <a:solidFill>
                  <a:srgbClr val="000000"/>
                </a:solidFill>
                <a:latin typeface="Glacial Indifference"/>
              </a:rPr>
              <a:t> </a:t>
            </a:r>
            <a:r>
              <a:rPr lang="en-US" sz="2400" dirty="0" err="1" smtClean="0">
                <a:solidFill>
                  <a:srgbClr val="000000"/>
                </a:solidFill>
                <a:latin typeface="Glacial Indifference"/>
              </a:rPr>
              <a:t>noticias</a:t>
            </a:r>
            <a:r>
              <a:rPr lang="en-US" sz="2400" dirty="0" smtClean="0">
                <a:solidFill>
                  <a:srgbClr val="000000"/>
                </a:solidFill>
                <a:latin typeface="Glacial Indifference"/>
              </a:rPr>
              <a:t> </a:t>
            </a:r>
            <a:r>
              <a:rPr lang="en-US" sz="2400" dirty="0">
                <a:solidFill>
                  <a:srgbClr val="000000"/>
                </a:solidFill>
                <a:latin typeface="Glacial Indifference"/>
              </a:rPr>
              <a:t>de </a:t>
            </a:r>
            <a:r>
              <a:rPr lang="en-US" sz="2400" dirty="0" err="1" smtClean="0">
                <a:solidFill>
                  <a:srgbClr val="000000"/>
                </a:solidFill>
                <a:latin typeface="Glacial Indifference"/>
              </a:rPr>
              <a:t>interés</a:t>
            </a:r>
            <a:r>
              <a:rPr lang="en-US" sz="2400" dirty="0" smtClean="0">
                <a:solidFill>
                  <a:srgbClr val="000000"/>
                </a:solidFill>
                <a:latin typeface="Glacial Indifference"/>
              </a:rPr>
              <a:t> </a:t>
            </a:r>
            <a:r>
              <a:rPr lang="en-US" sz="2400" dirty="0" err="1">
                <a:solidFill>
                  <a:srgbClr val="000000"/>
                </a:solidFill>
                <a:latin typeface="Glacial Indifference"/>
              </a:rPr>
              <a:t>para</a:t>
            </a:r>
            <a:r>
              <a:rPr lang="en-US" sz="2400" dirty="0">
                <a:solidFill>
                  <a:srgbClr val="000000"/>
                </a:solidFill>
                <a:latin typeface="Glacial Indifference"/>
              </a:rPr>
              <a:t> </a:t>
            </a:r>
            <a:r>
              <a:rPr lang="en-US" sz="2400" dirty="0" err="1">
                <a:solidFill>
                  <a:srgbClr val="000000"/>
                </a:solidFill>
                <a:latin typeface="Glacial Indifference"/>
              </a:rPr>
              <a:t>toda</a:t>
            </a:r>
            <a:r>
              <a:rPr lang="en-US" sz="2400" dirty="0">
                <a:solidFill>
                  <a:srgbClr val="000000"/>
                </a:solidFill>
                <a:latin typeface="Glacial Indifference"/>
              </a:rPr>
              <a:t> la </a:t>
            </a:r>
            <a:r>
              <a:rPr lang="en-US" sz="2400" dirty="0" err="1">
                <a:solidFill>
                  <a:srgbClr val="000000"/>
                </a:solidFill>
                <a:latin typeface="Glacial Indifference"/>
              </a:rPr>
              <a:t>comunidad</a:t>
            </a:r>
            <a:r>
              <a:rPr lang="en-US" sz="2400" dirty="0">
                <a:solidFill>
                  <a:srgbClr val="000000"/>
                </a:solidFill>
                <a:latin typeface="Glacial Indifference"/>
              </a:rPr>
              <a:t> </a:t>
            </a:r>
            <a:r>
              <a:rPr lang="en-US" sz="2400" dirty="0" err="1">
                <a:solidFill>
                  <a:srgbClr val="000000"/>
                </a:solidFill>
                <a:latin typeface="Glacial Indifference"/>
              </a:rPr>
              <a:t>universitaria</a:t>
            </a:r>
            <a:r>
              <a:rPr lang="en-US" sz="2400" dirty="0">
                <a:solidFill>
                  <a:srgbClr val="000000"/>
                </a:solidFill>
                <a:latin typeface="Glacial Indifference"/>
              </a:rPr>
              <a:t>.</a:t>
            </a:r>
          </a:p>
          <a:p>
            <a:pPr algn="just">
              <a:lnSpc>
                <a:spcPts val="2879"/>
              </a:lnSpc>
            </a:pPr>
            <a:endParaRPr lang="en-US" sz="2400" dirty="0">
              <a:solidFill>
                <a:srgbClr val="000000"/>
              </a:solidFill>
              <a:latin typeface="Glacial Indifference"/>
            </a:endParaRPr>
          </a:p>
          <a:p>
            <a:pPr algn="just">
              <a:lnSpc>
                <a:spcPts val="2879"/>
              </a:lnSpc>
              <a:spcBef>
                <a:spcPct val="0"/>
              </a:spcBef>
            </a:pPr>
            <a:r>
              <a:rPr lang="en-US" sz="2400" dirty="0" err="1">
                <a:solidFill>
                  <a:srgbClr val="000000"/>
                </a:solidFill>
                <a:latin typeface="Glacial Indifference"/>
              </a:rPr>
              <a:t>Siempre</a:t>
            </a:r>
            <a:r>
              <a:rPr lang="en-US" sz="2400" dirty="0">
                <a:solidFill>
                  <a:srgbClr val="000000"/>
                </a:solidFill>
                <a:latin typeface="Glacial Indifference"/>
              </a:rPr>
              <a:t> </a:t>
            </a:r>
            <a:r>
              <a:rPr lang="en-US" sz="2400" dirty="0" err="1">
                <a:solidFill>
                  <a:srgbClr val="000000"/>
                </a:solidFill>
                <a:latin typeface="Glacial Indifference"/>
              </a:rPr>
              <a:t>pensando</a:t>
            </a:r>
            <a:r>
              <a:rPr lang="en-US" sz="2400" dirty="0">
                <a:solidFill>
                  <a:srgbClr val="000000"/>
                </a:solidFill>
                <a:latin typeface="Glacial Indifference"/>
              </a:rPr>
              <a:t> en </a:t>
            </a:r>
            <a:r>
              <a:rPr lang="en-US" sz="2400" dirty="0" err="1">
                <a:solidFill>
                  <a:srgbClr val="000000"/>
                </a:solidFill>
                <a:latin typeface="Glacial Indifference"/>
              </a:rPr>
              <a:t>evolución</a:t>
            </a:r>
            <a:r>
              <a:rPr lang="en-US" sz="2400" dirty="0">
                <a:solidFill>
                  <a:srgbClr val="000000"/>
                </a:solidFill>
                <a:latin typeface="Glacial Indifference"/>
              </a:rPr>
              <a:t>, el </a:t>
            </a:r>
            <a:r>
              <a:rPr lang="en-US" sz="2400" dirty="0" err="1">
                <a:solidFill>
                  <a:srgbClr val="000000"/>
                </a:solidFill>
                <a:latin typeface="Glacial Indifference"/>
              </a:rPr>
              <a:t>equipo</a:t>
            </a:r>
            <a:r>
              <a:rPr lang="en-US" sz="2400" dirty="0">
                <a:solidFill>
                  <a:srgbClr val="000000"/>
                </a:solidFill>
                <a:latin typeface="Glacial Indifference"/>
              </a:rPr>
              <a:t> de </a:t>
            </a:r>
            <a:r>
              <a:rPr lang="en-US" sz="2400" dirty="0" err="1">
                <a:solidFill>
                  <a:srgbClr val="000000"/>
                </a:solidFill>
                <a:latin typeface="Glacial Indifference"/>
              </a:rPr>
              <a:t>gestión</a:t>
            </a:r>
            <a:r>
              <a:rPr lang="en-US" sz="2400" dirty="0">
                <a:solidFill>
                  <a:srgbClr val="000000"/>
                </a:solidFill>
                <a:latin typeface="Glacial Indifference"/>
              </a:rPr>
              <a:t> </a:t>
            </a:r>
            <a:r>
              <a:rPr lang="en-US" sz="2400" dirty="0" err="1">
                <a:solidFill>
                  <a:srgbClr val="000000"/>
                </a:solidFill>
                <a:latin typeface="Glacial Indifference"/>
              </a:rPr>
              <a:t>analiza</a:t>
            </a:r>
            <a:r>
              <a:rPr lang="en-US" sz="2400" dirty="0">
                <a:solidFill>
                  <a:srgbClr val="000000"/>
                </a:solidFill>
                <a:latin typeface="Glacial Indifference"/>
              </a:rPr>
              <a:t> </a:t>
            </a:r>
            <a:r>
              <a:rPr lang="en-US" sz="2400" dirty="0" err="1">
                <a:solidFill>
                  <a:srgbClr val="000000"/>
                </a:solidFill>
                <a:latin typeface="Glacial Indifference"/>
              </a:rPr>
              <a:t>variantes</a:t>
            </a:r>
            <a:r>
              <a:rPr lang="en-US" sz="2400" dirty="0">
                <a:solidFill>
                  <a:srgbClr val="000000"/>
                </a:solidFill>
                <a:latin typeface="Glacial Indifference"/>
              </a:rPr>
              <a:t> </a:t>
            </a:r>
            <a:r>
              <a:rPr lang="en-US" sz="2400" dirty="0" err="1">
                <a:solidFill>
                  <a:srgbClr val="000000"/>
                </a:solidFill>
                <a:latin typeface="Glacial Indifference"/>
              </a:rPr>
              <a:t>para</a:t>
            </a:r>
            <a:r>
              <a:rPr lang="en-US" sz="2400" dirty="0">
                <a:solidFill>
                  <a:srgbClr val="000000"/>
                </a:solidFill>
                <a:latin typeface="Glacial Indifference"/>
              </a:rPr>
              <a:t> </a:t>
            </a:r>
            <a:r>
              <a:rPr lang="en-US" sz="2400" dirty="0" err="1">
                <a:solidFill>
                  <a:srgbClr val="000000"/>
                </a:solidFill>
                <a:latin typeface="Glacial Indifference"/>
              </a:rPr>
              <a:t>que</a:t>
            </a:r>
            <a:r>
              <a:rPr lang="en-US" sz="2400" dirty="0">
                <a:solidFill>
                  <a:srgbClr val="000000"/>
                </a:solidFill>
                <a:latin typeface="Glacial Indifference"/>
              </a:rPr>
              <a:t> </a:t>
            </a:r>
            <a:r>
              <a:rPr lang="en-US" sz="2400" dirty="0" err="1">
                <a:solidFill>
                  <a:srgbClr val="000000"/>
                </a:solidFill>
                <a:latin typeface="Glacial Indifference"/>
              </a:rPr>
              <a:t>todos</a:t>
            </a:r>
            <a:r>
              <a:rPr lang="en-US" sz="2400" dirty="0">
                <a:solidFill>
                  <a:srgbClr val="000000"/>
                </a:solidFill>
                <a:latin typeface="Glacial Indifference"/>
              </a:rPr>
              <a:t> se </a:t>
            </a:r>
            <a:r>
              <a:rPr lang="en-US" sz="2400" dirty="0" err="1">
                <a:solidFill>
                  <a:srgbClr val="000000"/>
                </a:solidFill>
                <a:latin typeface="Glacial Indifference"/>
              </a:rPr>
              <a:t>mantengan</a:t>
            </a:r>
            <a:r>
              <a:rPr lang="en-US" sz="2400" dirty="0">
                <a:solidFill>
                  <a:srgbClr val="000000"/>
                </a:solidFill>
                <a:latin typeface="Glacial Indifference"/>
              </a:rPr>
              <a:t> </a:t>
            </a:r>
            <a:r>
              <a:rPr lang="en-US" sz="2400" dirty="0" err="1" smtClean="0">
                <a:solidFill>
                  <a:srgbClr val="000000"/>
                </a:solidFill>
                <a:latin typeface="Glacial Indifference"/>
              </a:rPr>
              <a:t>informados</a:t>
            </a:r>
            <a:r>
              <a:rPr lang="en-US" sz="2400" dirty="0">
                <a:solidFill>
                  <a:srgbClr val="000000"/>
                </a:solidFill>
                <a:latin typeface="Glacial Indifference"/>
              </a:rPr>
              <a:t> </a:t>
            </a:r>
            <a:r>
              <a:rPr lang="en-US" sz="2400" dirty="0" smtClean="0">
                <a:solidFill>
                  <a:srgbClr val="000000"/>
                </a:solidFill>
                <a:latin typeface="Glacial Indifference"/>
              </a:rPr>
              <a:t>y en </a:t>
            </a:r>
            <a:r>
              <a:rPr lang="en-US" sz="2400" dirty="0" err="1" smtClean="0">
                <a:solidFill>
                  <a:srgbClr val="000000"/>
                </a:solidFill>
                <a:latin typeface="Glacial Indifference"/>
              </a:rPr>
              <a:t>contacto</a:t>
            </a:r>
            <a:r>
              <a:rPr lang="en-US" sz="2400" dirty="0" smtClean="0">
                <a:solidFill>
                  <a:srgbClr val="000000"/>
                </a:solidFill>
                <a:latin typeface="Glacial Indifference"/>
              </a:rPr>
              <a:t> </a:t>
            </a:r>
            <a:r>
              <a:rPr lang="en-US" sz="2400" dirty="0" err="1" smtClean="0">
                <a:solidFill>
                  <a:srgbClr val="000000"/>
                </a:solidFill>
                <a:latin typeface="Glacial Indifference"/>
              </a:rPr>
              <a:t>permanente</a:t>
            </a:r>
            <a:r>
              <a:rPr lang="en-US" sz="2400" dirty="0" smtClean="0">
                <a:solidFill>
                  <a:srgbClr val="000000"/>
                </a:solidFill>
                <a:latin typeface="Glacial Indifference"/>
              </a:rPr>
              <a:t>.</a:t>
            </a:r>
            <a:endParaRPr lang="en-US" sz="2400" dirty="0">
              <a:solidFill>
                <a:srgbClr val="000000"/>
              </a:solidFill>
              <a:latin typeface="Glacial Indifference"/>
            </a:endParaRPr>
          </a:p>
        </p:txBody>
      </p:sp>
      <p:pic>
        <p:nvPicPr>
          <p:cNvPr id="4" name="Picture 4"/>
          <p:cNvPicPr>
            <a:picLocks noChangeAspect="1"/>
          </p:cNvPicPr>
          <p:nvPr/>
        </p:nvPicPr>
        <p:blipFill>
          <a:blip r:embed="rId2"/>
          <a:srcRect/>
          <a:stretch>
            <a:fillRect/>
          </a:stretch>
        </p:blipFill>
        <p:spPr>
          <a:xfrm>
            <a:off x="13213350" y="5730533"/>
            <a:ext cx="3786266" cy="3152927"/>
          </a:xfrm>
          <a:prstGeom prst="rect">
            <a:avLst/>
          </a:prstGeom>
        </p:spPr>
      </p:pic>
      <p:pic>
        <p:nvPicPr>
          <p:cNvPr id="5" name="Picture 5"/>
          <p:cNvPicPr>
            <a:picLocks noChangeAspect="1"/>
          </p:cNvPicPr>
          <p:nvPr/>
        </p:nvPicPr>
        <p:blipFill>
          <a:blip r:embed="rId3"/>
          <a:srcRect/>
          <a:stretch>
            <a:fillRect/>
          </a:stretch>
        </p:blipFill>
        <p:spPr>
          <a:xfrm>
            <a:off x="1846385" y="7075578"/>
            <a:ext cx="1737035" cy="29486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028900" y="5026523"/>
            <a:ext cx="3259100" cy="881654"/>
          </a:xfrm>
          <a:prstGeom prst="rect">
            <a:avLst/>
          </a:prstGeom>
          <a:solidFill>
            <a:srgbClr val="CCEBE6"/>
          </a:solidFill>
        </p:spPr>
      </p:sp>
      <p:grpSp>
        <p:nvGrpSpPr>
          <p:cNvPr id="3" name="Group 3"/>
          <p:cNvGrpSpPr>
            <a:grpSpLocks noChangeAspect="1"/>
          </p:cNvGrpSpPr>
          <p:nvPr/>
        </p:nvGrpSpPr>
        <p:grpSpPr>
          <a:xfrm rot="243230">
            <a:off x="11464319" y="6693764"/>
            <a:ext cx="3319399" cy="3319386"/>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33333"/>
              </a:stretch>
            </a:blipFill>
          </p:spPr>
        </p:sp>
      </p:grpSp>
      <p:sp>
        <p:nvSpPr>
          <p:cNvPr id="5" name="TextBox 5"/>
          <p:cNvSpPr txBox="1"/>
          <p:nvPr/>
        </p:nvSpPr>
        <p:spPr>
          <a:xfrm>
            <a:off x="5676900" y="1662114"/>
            <a:ext cx="11868150" cy="2181225"/>
          </a:xfrm>
          <a:prstGeom prst="rect">
            <a:avLst/>
          </a:prstGeom>
        </p:spPr>
        <p:txBody>
          <a:bodyPr lIns="0" tIns="0" rIns="0" bIns="0" rtlCol="0" anchor="t">
            <a:spAutoFit/>
          </a:bodyPr>
          <a:lstStyle/>
          <a:p>
            <a:pPr algn="just">
              <a:lnSpc>
                <a:spcPts val="2879"/>
              </a:lnSpc>
              <a:spcBef>
                <a:spcPct val="0"/>
              </a:spcBef>
            </a:pPr>
            <a:r>
              <a:rPr lang="en-US" sz="2400" dirty="0">
                <a:solidFill>
                  <a:srgbClr val="000000"/>
                </a:solidFill>
                <a:latin typeface="Glacial Indifference"/>
              </a:rPr>
              <a:t>La Universidad </a:t>
            </a:r>
            <a:r>
              <a:rPr lang="en-US" sz="2400" dirty="0" err="1">
                <a:solidFill>
                  <a:srgbClr val="000000"/>
                </a:solidFill>
                <a:latin typeface="Glacial Indifference"/>
              </a:rPr>
              <a:t>Nacional</a:t>
            </a:r>
            <a:r>
              <a:rPr lang="en-US" sz="2400" dirty="0">
                <a:solidFill>
                  <a:srgbClr val="000000"/>
                </a:solidFill>
                <a:latin typeface="Glacial Indifference"/>
              </a:rPr>
              <a:t> de Salta </a:t>
            </a:r>
            <a:r>
              <a:rPr lang="en-US" sz="2400" dirty="0" err="1">
                <a:solidFill>
                  <a:srgbClr val="000000"/>
                </a:solidFill>
                <a:latin typeface="Glacial Indifference"/>
              </a:rPr>
              <a:t>lleva</a:t>
            </a:r>
            <a:r>
              <a:rPr lang="en-US" sz="2400" dirty="0">
                <a:solidFill>
                  <a:srgbClr val="000000"/>
                </a:solidFill>
                <a:latin typeface="Glacial Indifference"/>
              </a:rPr>
              <a:t> a </a:t>
            </a:r>
            <a:r>
              <a:rPr lang="en-US" sz="2400" dirty="0" err="1">
                <a:solidFill>
                  <a:srgbClr val="000000"/>
                </a:solidFill>
                <a:latin typeface="Glacial Indifference"/>
              </a:rPr>
              <a:t>cabo</a:t>
            </a:r>
            <a:r>
              <a:rPr lang="en-US" sz="2400" dirty="0">
                <a:solidFill>
                  <a:srgbClr val="000000"/>
                </a:solidFill>
                <a:latin typeface="Glacial Indifference"/>
              </a:rPr>
              <a:t> la </a:t>
            </a:r>
            <a:r>
              <a:rPr lang="en-US" sz="2400" dirty="0" err="1">
                <a:solidFill>
                  <a:srgbClr val="000000"/>
                </a:solidFill>
                <a:latin typeface="Glacial Indifference"/>
              </a:rPr>
              <a:t>toma</a:t>
            </a:r>
            <a:r>
              <a:rPr lang="en-US" sz="2400" dirty="0">
                <a:solidFill>
                  <a:srgbClr val="000000"/>
                </a:solidFill>
                <a:latin typeface="Glacial Indifference"/>
              </a:rPr>
              <a:t> de </a:t>
            </a:r>
            <a:r>
              <a:rPr lang="en-US" sz="2400" dirty="0" err="1">
                <a:solidFill>
                  <a:srgbClr val="000000"/>
                </a:solidFill>
                <a:latin typeface="Glacial Indifference"/>
              </a:rPr>
              <a:t>juramento</a:t>
            </a:r>
            <a:r>
              <a:rPr lang="en-US" sz="2400" dirty="0">
                <a:solidFill>
                  <a:srgbClr val="000000"/>
                </a:solidFill>
                <a:latin typeface="Glacial Indifference"/>
              </a:rPr>
              <a:t> a </a:t>
            </a:r>
            <a:r>
              <a:rPr lang="en-US" sz="2400" dirty="0" err="1">
                <a:solidFill>
                  <a:srgbClr val="000000"/>
                </a:solidFill>
                <a:latin typeface="Glacial Indifference"/>
              </a:rPr>
              <a:t>sus</a:t>
            </a:r>
            <a:r>
              <a:rPr lang="en-US" sz="2400" dirty="0">
                <a:solidFill>
                  <a:srgbClr val="000000"/>
                </a:solidFill>
                <a:latin typeface="Glacial Indifference"/>
              </a:rPr>
              <a:t> </a:t>
            </a:r>
            <a:r>
              <a:rPr lang="en-US" sz="2400" dirty="0" err="1">
                <a:solidFill>
                  <a:srgbClr val="000000"/>
                </a:solidFill>
                <a:latin typeface="Glacial Indifference"/>
              </a:rPr>
              <a:t>egresados</a:t>
            </a:r>
            <a:r>
              <a:rPr lang="en-US" sz="2400" dirty="0">
                <a:solidFill>
                  <a:srgbClr val="000000"/>
                </a:solidFill>
                <a:latin typeface="Glacial Indifference"/>
              </a:rPr>
              <a:t> de forma virtual, </a:t>
            </a:r>
            <a:r>
              <a:rPr lang="en-US" sz="2400" dirty="0" err="1">
                <a:solidFill>
                  <a:srgbClr val="000000"/>
                </a:solidFill>
                <a:latin typeface="Glacial Indifference"/>
              </a:rPr>
              <a:t>por</a:t>
            </a:r>
            <a:r>
              <a:rPr lang="en-US" sz="2400" dirty="0">
                <a:solidFill>
                  <a:srgbClr val="000000"/>
                </a:solidFill>
                <a:latin typeface="Glacial Indifference"/>
              </a:rPr>
              <a:t> </a:t>
            </a:r>
            <a:r>
              <a:rPr lang="en-US" sz="2400" dirty="0" err="1">
                <a:solidFill>
                  <a:srgbClr val="000000"/>
                </a:solidFill>
                <a:latin typeface="Glacial Indifference"/>
              </a:rPr>
              <a:t>primera</a:t>
            </a:r>
            <a:r>
              <a:rPr lang="en-US" sz="2400" dirty="0">
                <a:solidFill>
                  <a:srgbClr val="000000"/>
                </a:solidFill>
                <a:latin typeface="Glacial Indifference"/>
              </a:rPr>
              <a:t> </a:t>
            </a:r>
            <a:r>
              <a:rPr lang="en-US" sz="2400" dirty="0" err="1">
                <a:solidFill>
                  <a:srgbClr val="000000"/>
                </a:solidFill>
                <a:latin typeface="Glacial Indifference"/>
              </a:rPr>
              <a:t>vez</a:t>
            </a:r>
            <a:r>
              <a:rPr lang="en-US" sz="2400" dirty="0">
                <a:solidFill>
                  <a:srgbClr val="000000"/>
                </a:solidFill>
                <a:latin typeface="Glacial Indifference"/>
              </a:rPr>
              <a:t> en </a:t>
            </a:r>
            <a:r>
              <a:rPr lang="en-US" sz="2400" dirty="0" err="1">
                <a:solidFill>
                  <a:srgbClr val="000000"/>
                </a:solidFill>
                <a:latin typeface="Glacial Indifference"/>
              </a:rPr>
              <a:t>su</a:t>
            </a:r>
            <a:r>
              <a:rPr lang="en-US" sz="2400" dirty="0">
                <a:solidFill>
                  <a:srgbClr val="000000"/>
                </a:solidFill>
                <a:latin typeface="Glacial Indifference"/>
              </a:rPr>
              <a:t> </a:t>
            </a:r>
            <a:r>
              <a:rPr lang="en-US" sz="2400" dirty="0" err="1">
                <a:solidFill>
                  <a:srgbClr val="000000"/>
                </a:solidFill>
                <a:latin typeface="Glacial Indifference"/>
              </a:rPr>
              <a:t>historia</a:t>
            </a:r>
            <a:r>
              <a:rPr lang="en-US" sz="2400" dirty="0">
                <a:solidFill>
                  <a:srgbClr val="000000"/>
                </a:solidFill>
                <a:latin typeface="Glacial Indifference"/>
              </a:rPr>
              <a:t>. Lo </a:t>
            </a:r>
            <a:r>
              <a:rPr lang="en-US" sz="2400" dirty="0" err="1">
                <a:solidFill>
                  <a:srgbClr val="000000"/>
                </a:solidFill>
                <a:latin typeface="Glacial Indifference"/>
              </a:rPr>
              <a:t>hace</a:t>
            </a:r>
            <a:r>
              <a:rPr lang="en-US" sz="2400" dirty="0">
                <a:solidFill>
                  <a:srgbClr val="000000"/>
                </a:solidFill>
                <a:latin typeface="Glacial Indifference"/>
              </a:rPr>
              <a:t> en </a:t>
            </a:r>
            <a:r>
              <a:rPr lang="en-US" sz="2400" dirty="0" err="1">
                <a:solidFill>
                  <a:srgbClr val="000000"/>
                </a:solidFill>
                <a:latin typeface="Glacial Indifference"/>
              </a:rPr>
              <a:t>una</a:t>
            </a:r>
            <a:r>
              <a:rPr lang="en-US" sz="2400" dirty="0">
                <a:solidFill>
                  <a:srgbClr val="000000"/>
                </a:solidFill>
                <a:latin typeface="Glacial Indifference"/>
              </a:rPr>
              <a:t> </a:t>
            </a:r>
            <a:r>
              <a:rPr lang="en-US" sz="2400" dirty="0" err="1">
                <a:solidFill>
                  <a:srgbClr val="000000"/>
                </a:solidFill>
                <a:latin typeface="Glacial Indifference"/>
              </a:rPr>
              <a:t>fecha</a:t>
            </a:r>
            <a:r>
              <a:rPr lang="en-US" sz="2400" dirty="0">
                <a:solidFill>
                  <a:srgbClr val="000000"/>
                </a:solidFill>
                <a:latin typeface="Glacial Indifference"/>
              </a:rPr>
              <a:t> </a:t>
            </a:r>
            <a:r>
              <a:rPr lang="en-US" sz="2400" dirty="0" err="1">
                <a:solidFill>
                  <a:srgbClr val="000000"/>
                </a:solidFill>
                <a:latin typeface="Glacial Indifference"/>
              </a:rPr>
              <a:t>muy</a:t>
            </a:r>
            <a:r>
              <a:rPr lang="en-US" sz="2400" dirty="0">
                <a:solidFill>
                  <a:srgbClr val="000000"/>
                </a:solidFill>
                <a:latin typeface="Glacial Indifference"/>
              </a:rPr>
              <a:t> </a:t>
            </a:r>
            <a:r>
              <a:rPr lang="en-US" sz="2400" dirty="0" err="1">
                <a:solidFill>
                  <a:srgbClr val="000000"/>
                </a:solidFill>
                <a:latin typeface="Glacial Indifference"/>
              </a:rPr>
              <a:t>significativa</a:t>
            </a:r>
            <a:r>
              <a:rPr lang="en-US" sz="2400" dirty="0">
                <a:solidFill>
                  <a:srgbClr val="000000"/>
                </a:solidFill>
                <a:latin typeface="Glacial Indifference"/>
              </a:rPr>
              <a:t>, en </a:t>
            </a:r>
            <a:r>
              <a:rPr lang="en-US" sz="2400" dirty="0" err="1">
                <a:solidFill>
                  <a:srgbClr val="000000"/>
                </a:solidFill>
                <a:latin typeface="Glacial Indifference"/>
              </a:rPr>
              <a:t>su</a:t>
            </a:r>
            <a:r>
              <a:rPr lang="en-US" sz="2400" dirty="0">
                <a:solidFill>
                  <a:srgbClr val="000000"/>
                </a:solidFill>
                <a:latin typeface="Glacial Indifference"/>
              </a:rPr>
              <a:t> 48° </a:t>
            </a:r>
            <a:r>
              <a:rPr lang="en-US" sz="2400" dirty="0" err="1">
                <a:solidFill>
                  <a:srgbClr val="000000"/>
                </a:solidFill>
                <a:latin typeface="Glacial Indifference"/>
              </a:rPr>
              <a:t>Aniversario</a:t>
            </a:r>
            <a:r>
              <a:rPr lang="en-US" sz="2400" dirty="0">
                <a:solidFill>
                  <a:srgbClr val="000000"/>
                </a:solidFill>
                <a:latin typeface="Glacial Indifference"/>
              </a:rPr>
              <a:t>.</a:t>
            </a:r>
          </a:p>
          <a:p>
            <a:pPr algn="just">
              <a:lnSpc>
                <a:spcPts val="2879"/>
              </a:lnSpc>
              <a:spcBef>
                <a:spcPct val="0"/>
              </a:spcBef>
            </a:pPr>
            <a:r>
              <a:rPr lang="en-US" sz="2400" dirty="0">
                <a:solidFill>
                  <a:srgbClr val="000000"/>
                </a:solidFill>
                <a:latin typeface="Glacial Indifference"/>
              </a:rPr>
              <a:t>En </a:t>
            </a:r>
            <a:r>
              <a:rPr lang="en-US" sz="2400" dirty="0" err="1">
                <a:solidFill>
                  <a:srgbClr val="000000"/>
                </a:solidFill>
                <a:latin typeface="Glacial Indifference"/>
              </a:rPr>
              <a:t>esta</a:t>
            </a:r>
            <a:r>
              <a:rPr lang="en-US" sz="2400" dirty="0">
                <a:solidFill>
                  <a:srgbClr val="000000"/>
                </a:solidFill>
                <a:latin typeface="Glacial Indifference"/>
              </a:rPr>
              <a:t> </a:t>
            </a:r>
            <a:r>
              <a:rPr lang="en-US" sz="2400" dirty="0" err="1">
                <a:solidFill>
                  <a:srgbClr val="000000"/>
                </a:solidFill>
                <a:latin typeface="Glacial Indifference"/>
              </a:rPr>
              <a:t>ceremonia</a:t>
            </a:r>
            <a:r>
              <a:rPr lang="en-US" sz="2400" dirty="0">
                <a:solidFill>
                  <a:srgbClr val="000000"/>
                </a:solidFill>
                <a:latin typeface="Glacial Indifference"/>
              </a:rPr>
              <a:t> se </a:t>
            </a:r>
            <a:r>
              <a:rPr lang="en-US" sz="2400" dirty="0" err="1">
                <a:solidFill>
                  <a:srgbClr val="000000"/>
                </a:solidFill>
                <a:latin typeface="Glacial Indifference"/>
              </a:rPr>
              <a:t>toma</a:t>
            </a:r>
            <a:r>
              <a:rPr lang="en-US" sz="2400" dirty="0">
                <a:solidFill>
                  <a:srgbClr val="000000"/>
                </a:solidFill>
                <a:latin typeface="Glacial Indifference"/>
              </a:rPr>
              <a:t> </a:t>
            </a:r>
            <a:r>
              <a:rPr lang="en-US" sz="2400" dirty="0" err="1">
                <a:solidFill>
                  <a:srgbClr val="000000"/>
                </a:solidFill>
                <a:latin typeface="Glacial Indifference"/>
              </a:rPr>
              <a:t>juramento</a:t>
            </a:r>
            <a:r>
              <a:rPr lang="en-US" sz="2400" dirty="0">
                <a:solidFill>
                  <a:srgbClr val="000000"/>
                </a:solidFill>
                <a:latin typeface="Glacial Indifference"/>
              </a:rPr>
              <a:t> a </a:t>
            </a:r>
            <a:r>
              <a:rPr lang="en-US" sz="2400" dirty="0" err="1">
                <a:solidFill>
                  <a:srgbClr val="000000"/>
                </a:solidFill>
                <a:latin typeface="Glacial Indifference"/>
              </a:rPr>
              <a:t>egresadas</a:t>
            </a:r>
            <a:r>
              <a:rPr lang="en-US" sz="2400" dirty="0">
                <a:solidFill>
                  <a:srgbClr val="000000"/>
                </a:solidFill>
                <a:latin typeface="Glacial Indifference"/>
              </a:rPr>
              <a:t> y </a:t>
            </a:r>
            <a:r>
              <a:rPr lang="en-US" sz="2400" dirty="0" err="1">
                <a:solidFill>
                  <a:srgbClr val="000000"/>
                </a:solidFill>
                <a:latin typeface="Glacial Indifference"/>
              </a:rPr>
              <a:t>egresados</a:t>
            </a:r>
            <a:r>
              <a:rPr lang="en-US" sz="2400" dirty="0">
                <a:solidFill>
                  <a:srgbClr val="000000"/>
                </a:solidFill>
                <a:latin typeface="Glacial Indifference"/>
              </a:rPr>
              <a:t> de la </a:t>
            </a:r>
            <a:r>
              <a:rPr lang="en-US" sz="2400" dirty="0" err="1">
                <a:solidFill>
                  <a:srgbClr val="000000"/>
                </a:solidFill>
                <a:latin typeface="Glacial Indifference"/>
              </a:rPr>
              <a:t>Facultad</a:t>
            </a:r>
            <a:r>
              <a:rPr lang="en-US" sz="2400" dirty="0">
                <a:solidFill>
                  <a:srgbClr val="000000"/>
                </a:solidFill>
                <a:latin typeface="Glacial Indifference"/>
              </a:rPr>
              <a:t> de </a:t>
            </a:r>
            <a:r>
              <a:rPr lang="en-US" sz="2400" dirty="0" err="1">
                <a:solidFill>
                  <a:srgbClr val="000000"/>
                </a:solidFill>
                <a:latin typeface="Glacial Indifference"/>
              </a:rPr>
              <a:t>Humanidades</a:t>
            </a:r>
            <a:r>
              <a:rPr lang="en-US" sz="2400" dirty="0">
                <a:solidFill>
                  <a:srgbClr val="000000"/>
                </a:solidFill>
                <a:latin typeface="Glacial Indifference"/>
              </a:rPr>
              <a:t>, </a:t>
            </a:r>
            <a:r>
              <a:rPr lang="en-US" sz="2400" dirty="0" err="1">
                <a:solidFill>
                  <a:srgbClr val="000000"/>
                </a:solidFill>
                <a:latin typeface="Glacial Indifference"/>
              </a:rPr>
              <a:t>Facultad</a:t>
            </a:r>
            <a:r>
              <a:rPr lang="en-US" sz="2400" dirty="0">
                <a:solidFill>
                  <a:srgbClr val="000000"/>
                </a:solidFill>
                <a:latin typeface="Glacial Indifference"/>
              </a:rPr>
              <a:t> de </a:t>
            </a:r>
            <a:r>
              <a:rPr lang="en-US" sz="2400" dirty="0" err="1">
                <a:solidFill>
                  <a:srgbClr val="000000"/>
                </a:solidFill>
                <a:latin typeface="Glacial Indifference"/>
              </a:rPr>
              <a:t>Ciencias</a:t>
            </a:r>
            <a:r>
              <a:rPr lang="en-US" sz="2400" dirty="0">
                <a:solidFill>
                  <a:srgbClr val="000000"/>
                </a:solidFill>
                <a:latin typeface="Glacial Indifference"/>
              </a:rPr>
              <a:t> de la </a:t>
            </a:r>
            <a:r>
              <a:rPr lang="en-US" sz="2400" dirty="0" err="1">
                <a:solidFill>
                  <a:srgbClr val="000000"/>
                </a:solidFill>
                <a:latin typeface="Glacial Indifference"/>
              </a:rPr>
              <a:t>Salud</a:t>
            </a:r>
            <a:r>
              <a:rPr lang="en-US" sz="2400" dirty="0">
                <a:solidFill>
                  <a:srgbClr val="000000"/>
                </a:solidFill>
                <a:latin typeface="Glacial Indifference"/>
              </a:rPr>
              <a:t> y </a:t>
            </a:r>
            <a:r>
              <a:rPr lang="en-US" sz="2400" dirty="0" err="1">
                <a:solidFill>
                  <a:srgbClr val="000000"/>
                </a:solidFill>
                <a:latin typeface="Glacial Indifference"/>
              </a:rPr>
              <a:t>Facultad</a:t>
            </a:r>
            <a:r>
              <a:rPr lang="en-US" sz="2400" dirty="0">
                <a:solidFill>
                  <a:srgbClr val="000000"/>
                </a:solidFill>
                <a:latin typeface="Glacial Indifference"/>
              </a:rPr>
              <a:t> de </a:t>
            </a:r>
            <a:r>
              <a:rPr lang="en-US" sz="2400" dirty="0" err="1">
                <a:solidFill>
                  <a:srgbClr val="000000"/>
                </a:solidFill>
                <a:latin typeface="Glacial Indifference"/>
              </a:rPr>
              <a:t>Ciencias</a:t>
            </a:r>
            <a:r>
              <a:rPr lang="en-US" sz="2400" dirty="0">
                <a:solidFill>
                  <a:srgbClr val="000000"/>
                </a:solidFill>
                <a:latin typeface="Glacial Indifference"/>
              </a:rPr>
              <a:t> </a:t>
            </a:r>
            <a:r>
              <a:rPr lang="en-US" sz="2400" dirty="0" err="1">
                <a:solidFill>
                  <a:srgbClr val="000000"/>
                </a:solidFill>
                <a:latin typeface="Glacial Indifference"/>
              </a:rPr>
              <a:t>Económicas</a:t>
            </a:r>
            <a:r>
              <a:rPr lang="en-US" sz="2400" dirty="0">
                <a:solidFill>
                  <a:srgbClr val="000000"/>
                </a:solidFill>
                <a:latin typeface="Glacial Indifference"/>
              </a:rPr>
              <a:t>, </a:t>
            </a:r>
            <a:r>
              <a:rPr lang="en-US" sz="2400" dirty="0" err="1">
                <a:solidFill>
                  <a:srgbClr val="000000"/>
                </a:solidFill>
                <a:latin typeface="Glacial Indifference"/>
              </a:rPr>
              <a:t>Jurídicas</a:t>
            </a:r>
            <a:r>
              <a:rPr lang="en-US" sz="2400" dirty="0">
                <a:solidFill>
                  <a:srgbClr val="000000"/>
                </a:solidFill>
                <a:latin typeface="Glacial Indifference"/>
              </a:rPr>
              <a:t> y </a:t>
            </a:r>
            <a:r>
              <a:rPr lang="en-US" sz="2400" dirty="0" err="1">
                <a:solidFill>
                  <a:srgbClr val="000000"/>
                </a:solidFill>
                <a:latin typeface="Glacial Indifference"/>
              </a:rPr>
              <a:t>Sociales</a:t>
            </a:r>
            <a:r>
              <a:rPr lang="en-US" sz="2400" dirty="0">
                <a:solidFill>
                  <a:srgbClr val="000000"/>
                </a:solidFill>
                <a:latin typeface="Glacial Indifference"/>
              </a:rPr>
              <a:t>.</a:t>
            </a:r>
          </a:p>
        </p:txBody>
      </p:sp>
      <p:sp>
        <p:nvSpPr>
          <p:cNvPr id="6" name="TextBox 6"/>
          <p:cNvSpPr txBox="1"/>
          <p:nvPr/>
        </p:nvSpPr>
        <p:spPr>
          <a:xfrm>
            <a:off x="1028700" y="6388106"/>
            <a:ext cx="8343900" cy="32670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Alumnos de Rosario de la Frontera que se encontraban en Tartagal atravesando el aislamiento preventivo, pueden retornar con su familia.  </a:t>
            </a:r>
          </a:p>
          <a:p>
            <a:pPr algn="just">
              <a:lnSpc>
                <a:spcPts val="2879"/>
              </a:lnSpc>
              <a:spcBef>
                <a:spcPct val="0"/>
              </a:spcBef>
            </a:pPr>
            <a:r>
              <a:rPr lang="en-US" sz="2400">
                <a:solidFill>
                  <a:srgbClr val="000000"/>
                </a:solidFill>
                <a:latin typeface="Glacial Indifference"/>
              </a:rPr>
              <a:t>Esto se logró por las gestiones realizadas por el Sr. Rector, Sra.Vicerrectora, Secretaria de Asuntos Estudiantiles y Secretaria de Bienestar Universitario. Al chofer sr. Meriles. </a:t>
            </a:r>
          </a:p>
          <a:p>
            <a:pPr algn="just">
              <a:lnSpc>
                <a:spcPts val="2879"/>
              </a:lnSpc>
              <a:spcBef>
                <a:spcPct val="0"/>
              </a:spcBef>
            </a:pPr>
            <a:r>
              <a:rPr lang="en-US" sz="2400">
                <a:solidFill>
                  <a:srgbClr val="000000"/>
                </a:solidFill>
                <a:latin typeface="Glacial Indifference"/>
              </a:rPr>
              <a:t>También por los Directivos de la Sede Regional Tartagal, Director Geol. Carlos Manjarres, Vicedirectora Lic. Teresita Mercado, personal de Seguridad y Bienestar Universitario.</a:t>
            </a:r>
          </a:p>
        </p:txBody>
      </p:sp>
      <p:grpSp>
        <p:nvGrpSpPr>
          <p:cNvPr id="7" name="Group 7"/>
          <p:cNvGrpSpPr>
            <a:grpSpLocks noChangeAspect="1"/>
          </p:cNvGrpSpPr>
          <p:nvPr/>
        </p:nvGrpSpPr>
        <p:grpSpPr>
          <a:xfrm>
            <a:off x="1476357" y="1419221"/>
            <a:ext cx="3419493" cy="3419479"/>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9551" r="-39551"/>
              </a:stretch>
            </a:blipFill>
          </p:spPr>
        </p:sp>
      </p:grpSp>
      <p:sp>
        <p:nvSpPr>
          <p:cNvPr id="9" name="TextBox 9"/>
          <p:cNvSpPr txBox="1"/>
          <p:nvPr/>
        </p:nvSpPr>
        <p:spPr>
          <a:xfrm>
            <a:off x="360215" y="514350"/>
            <a:ext cx="8092440" cy="723900"/>
          </a:xfrm>
          <a:prstGeom prst="rect">
            <a:avLst/>
          </a:prstGeom>
        </p:spPr>
        <p:txBody>
          <a:bodyPr lIns="0" tIns="0" rIns="0" bIns="0" rtlCol="0" anchor="t">
            <a:spAutoFit/>
          </a:bodyPr>
          <a:lstStyle/>
          <a:p>
            <a:pPr>
              <a:lnSpc>
                <a:spcPts val="5759"/>
              </a:lnSpc>
              <a:spcBef>
                <a:spcPct val="0"/>
              </a:spcBef>
            </a:pPr>
            <a:r>
              <a:rPr lang="en-US" sz="4800">
                <a:solidFill>
                  <a:srgbClr val="000000"/>
                </a:solidFill>
                <a:latin typeface="Gagalin"/>
              </a:rPr>
              <a:t>TOMA DE JURAMENTO VIRTUAL</a:t>
            </a:r>
          </a:p>
        </p:txBody>
      </p:sp>
      <p:sp>
        <p:nvSpPr>
          <p:cNvPr id="10" name="TextBox 10"/>
          <p:cNvSpPr txBox="1"/>
          <p:nvPr/>
        </p:nvSpPr>
        <p:spPr>
          <a:xfrm>
            <a:off x="15951509" y="5105400"/>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12</a:t>
            </a:r>
          </a:p>
        </p:txBody>
      </p:sp>
      <p:sp>
        <p:nvSpPr>
          <p:cNvPr id="11" name="TextBox 11"/>
          <p:cNvSpPr txBox="1"/>
          <p:nvPr/>
        </p:nvSpPr>
        <p:spPr>
          <a:xfrm>
            <a:off x="7341121" y="5105400"/>
            <a:ext cx="7363206"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REGRESO A CASA - 3° VIAJE</a:t>
            </a:r>
          </a:p>
        </p:txBody>
      </p:sp>
      <p:sp>
        <p:nvSpPr>
          <p:cNvPr id="12" name="TextBox 12"/>
          <p:cNvSpPr txBox="1"/>
          <p:nvPr/>
        </p:nvSpPr>
        <p:spPr>
          <a:xfrm rot="5400000">
            <a:off x="14504272" y="6852528"/>
            <a:ext cx="5259440" cy="345866"/>
          </a:xfrm>
          <a:prstGeom prst="rect">
            <a:avLst/>
          </a:prstGeom>
        </p:spPr>
        <p:txBody>
          <a:bodyPr lIns="0" tIns="0" rIns="0" bIns="0" rtlCol="0" anchor="t">
            <a:spAutoFit/>
          </a:bodyPr>
          <a:lstStyle/>
          <a:p>
            <a:pPr algn="r">
              <a:lnSpc>
                <a:spcPts val="2799"/>
              </a:lnSpc>
            </a:pPr>
            <a:r>
              <a:rPr lang="en-US" sz="1999" spc="99">
                <a:solidFill>
                  <a:srgbClr val="191919"/>
                </a:solidFill>
                <a:latin typeface="Glacial Indifference Bold"/>
              </a:rPr>
              <a:t>#PorUnaSedeCadaDíaMejor</a:t>
            </a:r>
          </a:p>
        </p:txBody>
      </p:sp>
      <p:sp>
        <p:nvSpPr>
          <p:cNvPr id="13" name="TextBox 6"/>
          <p:cNvSpPr txBox="1"/>
          <p:nvPr/>
        </p:nvSpPr>
        <p:spPr>
          <a:xfrm>
            <a:off x="8151566" y="507121"/>
            <a:ext cx="9213826" cy="743793"/>
          </a:xfrm>
          <a:prstGeom prst="rect">
            <a:avLst/>
          </a:prstGeom>
        </p:spPr>
        <p:txBody>
          <a:bodyPr wrap="square" lIns="0" tIns="0" rIns="0" bIns="0" rtlCol="0" anchor="t">
            <a:spAutoFit/>
          </a:bodyPr>
          <a:lstStyle/>
          <a:p>
            <a:pPr>
              <a:lnSpc>
                <a:spcPts val="5759"/>
              </a:lnSpc>
            </a:pPr>
            <a:r>
              <a:rPr lang="en-US" sz="4800" dirty="0" smtClean="0">
                <a:solidFill>
                  <a:srgbClr val="191919"/>
                </a:solidFill>
                <a:latin typeface="Gagalin"/>
              </a:rPr>
              <a:t>- 48</a:t>
            </a:r>
            <a:r>
              <a:rPr lang="en-US" sz="4800" dirty="0">
                <a:solidFill>
                  <a:srgbClr val="191919"/>
                </a:solidFill>
                <a:latin typeface="Gagalin"/>
              </a:rPr>
              <a:t>° </a:t>
            </a:r>
            <a:r>
              <a:rPr lang="en-US" sz="4800" dirty="0" err="1">
                <a:solidFill>
                  <a:srgbClr val="191919"/>
                </a:solidFill>
                <a:latin typeface="Gagalin"/>
              </a:rPr>
              <a:t>aniversario</a:t>
            </a:r>
            <a:r>
              <a:rPr lang="en-US" sz="4800" dirty="0">
                <a:solidFill>
                  <a:srgbClr val="191919"/>
                </a:solidFill>
                <a:latin typeface="Gagalin"/>
              </a:rPr>
              <a:t> de la u.n.sa</a:t>
            </a: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383245"/>
            <a:ext cx="3259100" cy="881654"/>
          </a:xfrm>
          <a:prstGeom prst="rect">
            <a:avLst/>
          </a:prstGeom>
          <a:solidFill>
            <a:srgbClr val="CCEBE6"/>
          </a:solidFill>
        </p:spPr>
      </p:sp>
      <p:grpSp>
        <p:nvGrpSpPr>
          <p:cNvPr id="3" name="Group 3"/>
          <p:cNvGrpSpPr>
            <a:grpSpLocks noChangeAspect="1"/>
          </p:cNvGrpSpPr>
          <p:nvPr/>
        </p:nvGrpSpPr>
        <p:grpSpPr>
          <a:xfrm>
            <a:off x="3222309" y="3733309"/>
            <a:ext cx="10579383" cy="5950828"/>
            <a:chOff x="0" y="0"/>
            <a:chExt cx="11289030" cy="6350000"/>
          </a:xfrm>
        </p:grpSpPr>
        <p:sp>
          <p:nvSpPr>
            <p:cNvPr id="4" name="Freeform 4"/>
            <p:cNvSpPr/>
            <p:nvPr/>
          </p:nvSpPr>
          <p:spPr>
            <a:xfrm>
              <a:off x="0" y="0"/>
              <a:ext cx="11287761" cy="6350000"/>
            </a:xfrm>
            <a:custGeom>
              <a:avLst/>
              <a:gdLst/>
              <a:ahLst/>
              <a:cxnLst/>
              <a:rect l="l" t="t" r="r" b="b"/>
              <a:pathLst>
                <a:path w="11287761" h="6350000">
                  <a:moveTo>
                    <a:pt x="0" y="5824220"/>
                  </a:moveTo>
                  <a:lnTo>
                    <a:pt x="0" y="525780"/>
                  </a:lnTo>
                  <a:cubicBezTo>
                    <a:pt x="0" y="234950"/>
                    <a:pt x="234950" y="0"/>
                    <a:pt x="525780" y="0"/>
                  </a:cubicBezTo>
                  <a:lnTo>
                    <a:pt x="10761980" y="0"/>
                  </a:lnTo>
                  <a:cubicBezTo>
                    <a:pt x="11052811" y="0"/>
                    <a:pt x="11287761" y="234950"/>
                    <a:pt x="11287761" y="525780"/>
                  </a:cubicBezTo>
                  <a:lnTo>
                    <a:pt x="11287761" y="5822950"/>
                  </a:lnTo>
                  <a:cubicBezTo>
                    <a:pt x="11287761" y="6113780"/>
                    <a:pt x="11052811" y="6348730"/>
                    <a:pt x="10761980" y="6348730"/>
                  </a:cubicBezTo>
                  <a:lnTo>
                    <a:pt x="525780" y="6348730"/>
                  </a:lnTo>
                  <a:cubicBezTo>
                    <a:pt x="236220" y="6350000"/>
                    <a:pt x="0" y="6115050"/>
                    <a:pt x="0" y="5824220"/>
                  </a:cubicBezTo>
                  <a:cubicBezTo>
                    <a:pt x="0" y="5824220"/>
                    <a:pt x="0" y="5824220"/>
                    <a:pt x="0" y="5824220"/>
                  </a:cubicBezTo>
                  <a:close/>
                </a:path>
              </a:pathLst>
            </a:custGeom>
            <a:blipFill>
              <a:blip r:embed="rId2"/>
              <a:stretch>
                <a:fillRect t="-1893" r="11" b="-1873"/>
              </a:stretch>
            </a:blipFill>
          </p:spPr>
        </p:sp>
      </p:grpSp>
      <p:sp>
        <p:nvSpPr>
          <p:cNvPr id="5" name="TextBox 5"/>
          <p:cNvSpPr txBox="1"/>
          <p:nvPr/>
        </p:nvSpPr>
        <p:spPr>
          <a:xfrm rot="5400000">
            <a:off x="14504272" y="6852528"/>
            <a:ext cx="5259440" cy="345866"/>
          </a:xfrm>
          <a:prstGeom prst="rect">
            <a:avLst/>
          </a:prstGeom>
        </p:spPr>
        <p:txBody>
          <a:bodyPr lIns="0" tIns="0" rIns="0" bIns="0" rtlCol="0" anchor="t">
            <a:spAutoFit/>
          </a:bodyPr>
          <a:lstStyle/>
          <a:p>
            <a:pPr algn="r">
              <a:lnSpc>
                <a:spcPts val="2799"/>
              </a:lnSpc>
            </a:pPr>
            <a:r>
              <a:rPr lang="en-US" sz="1999" spc="99">
                <a:solidFill>
                  <a:srgbClr val="191919"/>
                </a:solidFill>
                <a:latin typeface="Glacial Indifference Bold"/>
              </a:rPr>
              <a:t>#PorUnaSedeCadaDíaMejor</a:t>
            </a:r>
          </a:p>
        </p:txBody>
      </p:sp>
      <p:sp>
        <p:nvSpPr>
          <p:cNvPr id="6" name="TextBox 6"/>
          <p:cNvSpPr txBox="1"/>
          <p:nvPr/>
        </p:nvSpPr>
        <p:spPr>
          <a:xfrm>
            <a:off x="922608" y="462121"/>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14</a:t>
            </a:r>
          </a:p>
        </p:txBody>
      </p:sp>
      <p:sp>
        <p:nvSpPr>
          <p:cNvPr id="7" name="TextBox 7"/>
          <p:cNvSpPr txBox="1"/>
          <p:nvPr/>
        </p:nvSpPr>
        <p:spPr>
          <a:xfrm>
            <a:off x="3493021" y="540998"/>
            <a:ext cx="10315956"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TOMA DE JURAMENTO VIRTUAL</a:t>
            </a:r>
          </a:p>
        </p:txBody>
      </p:sp>
      <p:sp>
        <p:nvSpPr>
          <p:cNvPr id="8" name="TextBox 8"/>
          <p:cNvSpPr txBox="1"/>
          <p:nvPr/>
        </p:nvSpPr>
        <p:spPr>
          <a:xfrm>
            <a:off x="3493021" y="2476500"/>
            <a:ext cx="9213652" cy="733425"/>
          </a:xfrm>
          <a:prstGeom prst="rect">
            <a:avLst/>
          </a:prstGeom>
        </p:spPr>
        <p:txBody>
          <a:bodyPr lIns="0" tIns="0" rIns="0" bIns="0" rtlCol="0" anchor="t">
            <a:spAutoFit/>
          </a:bodyPr>
          <a:lstStyle/>
          <a:p>
            <a:pPr algn="just">
              <a:lnSpc>
                <a:spcPts val="2879"/>
              </a:lnSpc>
              <a:spcBef>
                <a:spcPct val="0"/>
              </a:spcBef>
            </a:pPr>
            <a:r>
              <a:rPr lang="en-US" sz="2400" dirty="0">
                <a:solidFill>
                  <a:srgbClr val="000000"/>
                </a:solidFill>
                <a:latin typeface="Glacial Indifference"/>
              </a:rPr>
              <a:t>En un </a:t>
            </a:r>
            <a:r>
              <a:rPr lang="en-US" sz="2400" dirty="0" err="1">
                <a:solidFill>
                  <a:srgbClr val="000000"/>
                </a:solidFill>
                <a:latin typeface="Glacial Indifference"/>
              </a:rPr>
              <a:t>mismo</a:t>
            </a:r>
            <a:r>
              <a:rPr lang="en-US" sz="2400" dirty="0">
                <a:solidFill>
                  <a:srgbClr val="000000"/>
                </a:solidFill>
                <a:latin typeface="Glacial Indifference"/>
              </a:rPr>
              <a:t> </a:t>
            </a:r>
            <a:r>
              <a:rPr lang="en-US" sz="2400" dirty="0" err="1">
                <a:solidFill>
                  <a:srgbClr val="000000"/>
                </a:solidFill>
                <a:latin typeface="Glacial Indifference"/>
              </a:rPr>
              <a:t>día</a:t>
            </a:r>
            <a:r>
              <a:rPr lang="en-US" sz="2400" dirty="0">
                <a:solidFill>
                  <a:srgbClr val="000000"/>
                </a:solidFill>
                <a:latin typeface="Glacial Indifference"/>
              </a:rPr>
              <a:t> </a:t>
            </a:r>
            <a:r>
              <a:rPr lang="en-US" sz="2400" dirty="0" err="1">
                <a:solidFill>
                  <a:srgbClr val="000000"/>
                </a:solidFill>
                <a:latin typeface="Glacial Indifference"/>
              </a:rPr>
              <a:t>pero</a:t>
            </a:r>
            <a:r>
              <a:rPr lang="en-US" sz="2400" dirty="0">
                <a:solidFill>
                  <a:srgbClr val="000000"/>
                </a:solidFill>
                <a:latin typeface="Glacial Indifference"/>
              </a:rPr>
              <a:t> en </a:t>
            </a:r>
            <a:r>
              <a:rPr lang="en-US" sz="2400" dirty="0" err="1">
                <a:solidFill>
                  <a:srgbClr val="000000"/>
                </a:solidFill>
                <a:latin typeface="Glacial Indifference"/>
              </a:rPr>
              <a:t>diferentes</a:t>
            </a:r>
            <a:r>
              <a:rPr lang="en-US" sz="2400" dirty="0">
                <a:solidFill>
                  <a:srgbClr val="000000"/>
                </a:solidFill>
                <a:latin typeface="Glacial Indifference"/>
              </a:rPr>
              <a:t> </a:t>
            </a:r>
            <a:r>
              <a:rPr lang="en-US" sz="2400" dirty="0" err="1">
                <a:solidFill>
                  <a:srgbClr val="000000"/>
                </a:solidFill>
                <a:latin typeface="Glacial Indifference"/>
              </a:rPr>
              <a:t>turnos</a:t>
            </a:r>
            <a:r>
              <a:rPr lang="en-US" sz="2400" dirty="0">
                <a:solidFill>
                  <a:srgbClr val="000000"/>
                </a:solidFill>
                <a:latin typeface="Glacial Indifference"/>
              </a:rPr>
              <a:t>, </a:t>
            </a:r>
            <a:r>
              <a:rPr lang="en-US" sz="2400" dirty="0" err="1">
                <a:solidFill>
                  <a:srgbClr val="000000"/>
                </a:solidFill>
                <a:latin typeface="Glacial Indifference"/>
              </a:rPr>
              <a:t>tuvo</a:t>
            </a:r>
            <a:r>
              <a:rPr lang="en-US" sz="2400" dirty="0">
                <a:solidFill>
                  <a:srgbClr val="000000"/>
                </a:solidFill>
                <a:latin typeface="Glacial Indifference"/>
              </a:rPr>
              <a:t> </a:t>
            </a:r>
            <a:r>
              <a:rPr lang="en-US" sz="2400" dirty="0" err="1">
                <a:solidFill>
                  <a:srgbClr val="000000"/>
                </a:solidFill>
                <a:latin typeface="Glacial Indifference"/>
              </a:rPr>
              <a:t>lugar</a:t>
            </a:r>
            <a:r>
              <a:rPr lang="en-US" sz="2400" dirty="0">
                <a:solidFill>
                  <a:srgbClr val="000000"/>
                </a:solidFill>
                <a:latin typeface="Glacial Indifference"/>
              </a:rPr>
              <a:t> el </a:t>
            </a:r>
            <a:r>
              <a:rPr lang="en-US" sz="2400" dirty="0" err="1">
                <a:solidFill>
                  <a:srgbClr val="000000"/>
                </a:solidFill>
                <a:latin typeface="Glacial Indifference"/>
              </a:rPr>
              <a:t>segundo</a:t>
            </a:r>
            <a:r>
              <a:rPr lang="en-US" sz="2400" dirty="0">
                <a:solidFill>
                  <a:srgbClr val="000000"/>
                </a:solidFill>
                <a:latin typeface="Glacial Indifference"/>
              </a:rPr>
              <a:t> y </a:t>
            </a:r>
            <a:r>
              <a:rPr lang="en-US" sz="2400" dirty="0" err="1">
                <a:solidFill>
                  <a:srgbClr val="000000"/>
                </a:solidFill>
                <a:latin typeface="Glacial Indifference"/>
              </a:rPr>
              <a:t>tercer</a:t>
            </a:r>
            <a:r>
              <a:rPr lang="en-US" sz="2400" dirty="0">
                <a:solidFill>
                  <a:srgbClr val="000000"/>
                </a:solidFill>
                <a:latin typeface="Glacial Indifference"/>
              </a:rPr>
              <a:t> </a:t>
            </a:r>
            <a:r>
              <a:rPr lang="en-US" sz="2400" dirty="0" err="1">
                <a:solidFill>
                  <a:srgbClr val="000000"/>
                </a:solidFill>
                <a:latin typeface="Glacial Indifference"/>
              </a:rPr>
              <a:t>juramento</a:t>
            </a:r>
            <a:r>
              <a:rPr lang="en-US" sz="2400" dirty="0">
                <a:solidFill>
                  <a:srgbClr val="000000"/>
                </a:solidFill>
                <a:latin typeface="Glacial Indifference"/>
              </a:rPr>
              <a:t> virtual de los </a:t>
            </a:r>
            <a:r>
              <a:rPr lang="en-US" sz="2400" dirty="0" err="1">
                <a:solidFill>
                  <a:srgbClr val="000000"/>
                </a:solidFill>
                <a:latin typeface="Glacial Indifference"/>
              </a:rPr>
              <a:t>egresados</a:t>
            </a:r>
            <a:r>
              <a:rPr lang="en-US" sz="2400" dirty="0">
                <a:solidFill>
                  <a:srgbClr val="000000"/>
                </a:solidFill>
                <a:latin typeface="Glacial Indifference"/>
              </a:rPr>
              <a:t> de la </a:t>
            </a:r>
            <a:r>
              <a:rPr lang="en-US" sz="2400" dirty="0" err="1">
                <a:solidFill>
                  <a:srgbClr val="000000"/>
                </a:solidFill>
                <a:latin typeface="Glacial Indifference"/>
              </a:rPr>
              <a:t>U.N.Sa</a:t>
            </a:r>
            <a:endParaRPr lang="en-US" sz="2400" dirty="0">
              <a:solidFill>
                <a:srgbClr val="000000"/>
              </a:solidFill>
              <a:latin typeface="Glacial Indifference"/>
            </a:endParaRP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Users\PAULA\Downloads\WhatsApp Image 2020-12-10 at 15.58.41 (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 y="0"/>
            <a:ext cx="18269712"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98942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4256"/>
          <a:stretch>
            <a:fillRect/>
          </a:stretch>
        </p:blipFill>
        <p:spPr>
          <a:xfrm>
            <a:off x="942092" y="4460707"/>
            <a:ext cx="7564615" cy="4770201"/>
          </a:xfrm>
          <a:prstGeom prst="rect">
            <a:avLst/>
          </a:prstGeom>
        </p:spPr>
      </p:pic>
      <p:sp>
        <p:nvSpPr>
          <p:cNvPr id="3" name="TextBox 9"/>
          <p:cNvSpPr txBox="1"/>
          <p:nvPr/>
        </p:nvSpPr>
        <p:spPr>
          <a:xfrm>
            <a:off x="4724400" y="1409700"/>
            <a:ext cx="5292090" cy="723900"/>
          </a:xfrm>
          <a:prstGeom prst="rect">
            <a:avLst/>
          </a:prstGeom>
        </p:spPr>
        <p:txBody>
          <a:bodyPr lIns="0" tIns="0" rIns="0" bIns="0" rtlCol="0" anchor="t">
            <a:spAutoFit/>
          </a:bodyPr>
          <a:lstStyle/>
          <a:p>
            <a:pPr>
              <a:lnSpc>
                <a:spcPts val="5759"/>
              </a:lnSpc>
              <a:spcBef>
                <a:spcPct val="0"/>
              </a:spcBef>
            </a:pPr>
            <a:r>
              <a:rPr lang="en-US" sz="4800" dirty="0" err="1">
                <a:solidFill>
                  <a:srgbClr val="000000"/>
                </a:solidFill>
                <a:latin typeface="Gagalin"/>
              </a:rPr>
              <a:t>biblioteca</a:t>
            </a:r>
            <a:r>
              <a:rPr lang="en-US" sz="4800" dirty="0">
                <a:solidFill>
                  <a:srgbClr val="000000"/>
                </a:solidFill>
                <a:latin typeface="Gagalin"/>
              </a:rPr>
              <a:t> digital</a:t>
            </a:r>
          </a:p>
        </p:txBody>
      </p:sp>
      <p:sp>
        <p:nvSpPr>
          <p:cNvPr id="4" name="AutoShape 11"/>
          <p:cNvSpPr/>
          <p:nvPr/>
        </p:nvSpPr>
        <p:spPr>
          <a:xfrm>
            <a:off x="0" y="1104900"/>
            <a:ext cx="3259100" cy="881654"/>
          </a:xfrm>
          <a:prstGeom prst="rect">
            <a:avLst/>
          </a:prstGeom>
          <a:solidFill>
            <a:srgbClr val="CCEBE6"/>
          </a:solidFill>
        </p:spPr>
      </p:sp>
      <p:sp>
        <p:nvSpPr>
          <p:cNvPr id="5" name="TextBox 12"/>
          <p:cNvSpPr txBox="1"/>
          <p:nvPr/>
        </p:nvSpPr>
        <p:spPr>
          <a:xfrm>
            <a:off x="685800" y="1183777"/>
            <a:ext cx="1413883" cy="723900"/>
          </a:xfrm>
          <a:prstGeom prst="rect">
            <a:avLst/>
          </a:prstGeom>
        </p:spPr>
        <p:txBody>
          <a:bodyPr lIns="0" tIns="0" rIns="0" bIns="0" rtlCol="0" anchor="t">
            <a:spAutoFit/>
          </a:bodyPr>
          <a:lstStyle/>
          <a:p>
            <a:pPr algn="ctr">
              <a:lnSpc>
                <a:spcPts val="5759"/>
              </a:lnSpc>
            </a:pPr>
            <a:r>
              <a:rPr lang="en-US" sz="4800" dirty="0">
                <a:solidFill>
                  <a:srgbClr val="191919"/>
                </a:solidFill>
                <a:latin typeface="Gagalin"/>
              </a:rPr>
              <a:t>21</a:t>
            </a:r>
          </a:p>
        </p:txBody>
      </p:sp>
      <p:sp>
        <p:nvSpPr>
          <p:cNvPr id="6" name="TextBox 10"/>
          <p:cNvSpPr txBox="1"/>
          <p:nvPr/>
        </p:nvSpPr>
        <p:spPr>
          <a:xfrm>
            <a:off x="3124200" y="2476500"/>
            <a:ext cx="12649200" cy="733425"/>
          </a:xfrm>
          <a:prstGeom prst="rect">
            <a:avLst/>
          </a:prstGeom>
        </p:spPr>
        <p:txBody>
          <a:bodyPr lIns="0" tIns="0" rIns="0" bIns="0" rtlCol="0" anchor="t">
            <a:spAutoFit/>
          </a:bodyPr>
          <a:lstStyle/>
          <a:p>
            <a:pPr algn="just">
              <a:lnSpc>
                <a:spcPts val="2879"/>
              </a:lnSpc>
              <a:spcBef>
                <a:spcPct val="0"/>
              </a:spcBef>
            </a:pPr>
            <a:r>
              <a:rPr lang="en-US" sz="2400" dirty="0">
                <a:solidFill>
                  <a:srgbClr val="000000"/>
                </a:solidFill>
                <a:latin typeface="Glacial Indifference"/>
              </a:rPr>
              <a:t>La </a:t>
            </a:r>
            <a:r>
              <a:rPr lang="en-US" sz="2400" dirty="0" err="1">
                <a:solidFill>
                  <a:srgbClr val="000000"/>
                </a:solidFill>
                <a:latin typeface="Glacial Indifference"/>
              </a:rPr>
              <a:t>Sede</a:t>
            </a:r>
            <a:r>
              <a:rPr lang="en-US" sz="2400" dirty="0">
                <a:solidFill>
                  <a:srgbClr val="000000"/>
                </a:solidFill>
                <a:latin typeface="Glacial Indifference"/>
              </a:rPr>
              <a:t>, </a:t>
            </a:r>
            <a:r>
              <a:rPr lang="en-US" sz="2400" dirty="0" err="1">
                <a:solidFill>
                  <a:srgbClr val="000000"/>
                </a:solidFill>
                <a:latin typeface="Glacial Indifference"/>
              </a:rPr>
              <a:t>anuncia</a:t>
            </a:r>
            <a:r>
              <a:rPr lang="en-US" sz="2400" dirty="0">
                <a:solidFill>
                  <a:srgbClr val="000000"/>
                </a:solidFill>
                <a:latin typeface="Glacial Indifference"/>
              </a:rPr>
              <a:t> a la </a:t>
            </a:r>
            <a:r>
              <a:rPr lang="en-US" sz="2400" dirty="0" err="1">
                <a:solidFill>
                  <a:srgbClr val="000000"/>
                </a:solidFill>
                <a:latin typeface="Glacial Indifference"/>
              </a:rPr>
              <a:t>comunidad</a:t>
            </a:r>
            <a:r>
              <a:rPr lang="en-US" sz="2400" dirty="0">
                <a:solidFill>
                  <a:srgbClr val="000000"/>
                </a:solidFill>
                <a:latin typeface="Glacial Indifference"/>
              </a:rPr>
              <a:t> </a:t>
            </a:r>
            <a:r>
              <a:rPr lang="en-US" sz="2400" dirty="0" err="1">
                <a:solidFill>
                  <a:srgbClr val="000000"/>
                </a:solidFill>
                <a:latin typeface="Glacial Indifference"/>
              </a:rPr>
              <a:t>universitaria</a:t>
            </a:r>
            <a:r>
              <a:rPr lang="en-US" sz="2400" dirty="0">
                <a:solidFill>
                  <a:srgbClr val="000000"/>
                </a:solidFill>
                <a:latin typeface="Glacial Indifference"/>
              </a:rPr>
              <a:t> el </a:t>
            </a:r>
            <a:r>
              <a:rPr lang="en-US" sz="2400" dirty="0" err="1">
                <a:solidFill>
                  <a:srgbClr val="000000"/>
                </a:solidFill>
                <a:latin typeface="Glacial Indifference"/>
              </a:rPr>
              <a:t>acceso</a:t>
            </a:r>
            <a:r>
              <a:rPr lang="en-US" sz="2400" dirty="0">
                <a:solidFill>
                  <a:srgbClr val="000000"/>
                </a:solidFill>
                <a:latin typeface="Glacial Indifference"/>
              </a:rPr>
              <a:t> a la </a:t>
            </a:r>
            <a:r>
              <a:rPr lang="en-US" sz="2400" dirty="0" err="1">
                <a:solidFill>
                  <a:srgbClr val="000000"/>
                </a:solidFill>
                <a:latin typeface="Glacial Indifference"/>
              </a:rPr>
              <a:t>biblioteca</a:t>
            </a:r>
            <a:r>
              <a:rPr lang="en-US" sz="2400" dirty="0">
                <a:solidFill>
                  <a:srgbClr val="000000"/>
                </a:solidFill>
                <a:latin typeface="Glacial Indifference"/>
              </a:rPr>
              <a:t> digital </a:t>
            </a:r>
            <a:r>
              <a:rPr lang="en-US" sz="2400" dirty="0" err="1">
                <a:solidFill>
                  <a:srgbClr val="000000"/>
                </a:solidFill>
                <a:latin typeface="Glacial Indifference Bold"/>
              </a:rPr>
              <a:t>eLibro</a:t>
            </a:r>
            <a:r>
              <a:rPr lang="en-US" sz="2400" dirty="0">
                <a:solidFill>
                  <a:srgbClr val="000000"/>
                </a:solidFill>
                <a:latin typeface="Glacial Indifference"/>
              </a:rPr>
              <a:t>. </a:t>
            </a:r>
            <a:r>
              <a:rPr lang="en-US" sz="2400" dirty="0" err="1">
                <a:solidFill>
                  <a:srgbClr val="000000"/>
                </a:solidFill>
                <a:latin typeface="Glacial Indifference"/>
              </a:rPr>
              <a:t>Obteniendo</a:t>
            </a:r>
            <a:r>
              <a:rPr lang="en-US" sz="2400" dirty="0">
                <a:solidFill>
                  <a:srgbClr val="000000"/>
                </a:solidFill>
                <a:latin typeface="Glacial Indifference"/>
              </a:rPr>
              <a:t> de </a:t>
            </a:r>
            <a:r>
              <a:rPr lang="en-US" sz="2400" dirty="0" err="1">
                <a:solidFill>
                  <a:srgbClr val="000000"/>
                </a:solidFill>
                <a:latin typeface="Glacial Indifference"/>
              </a:rPr>
              <a:t>allí</a:t>
            </a:r>
            <a:r>
              <a:rPr lang="en-US" sz="2400" dirty="0">
                <a:solidFill>
                  <a:srgbClr val="000000"/>
                </a:solidFill>
                <a:latin typeface="Glacial Indifference"/>
              </a:rPr>
              <a:t>, un gran </a:t>
            </a:r>
            <a:r>
              <a:rPr lang="en-US" sz="2400" dirty="0" err="1">
                <a:solidFill>
                  <a:srgbClr val="000000"/>
                </a:solidFill>
                <a:latin typeface="Glacial Indifference"/>
              </a:rPr>
              <a:t>número</a:t>
            </a:r>
            <a:r>
              <a:rPr lang="en-US" sz="2400" dirty="0">
                <a:solidFill>
                  <a:srgbClr val="000000"/>
                </a:solidFill>
                <a:latin typeface="Glacial Indifference"/>
              </a:rPr>
              <a:t> de </a:t>
            </a:r>
            <a:r>
              <a:rPr lang="en-US" sz="2400" dirty="0" err="1">
                <a:solidFill>
                  <a:srgbClr val="000000"/>
                </a:solidFill>
                <a:latin typeface="Glacial Indifference"/>
              </a:rPr>
              <a:t>ejemplares</a:t>
            </a:r>
            <a:r>
              <a:rPr lang="en-US" sz="2400" dirty="0">
                <a:solidFill>
                  <a:srgbClr val="000000"/>
                </a:solidFill>
                <a:latin typeface="Glacial Indifference"/>
              </a:rPr>
              <a:t> </a:t>
            </a:r>
            <a:r>
              <a:rPr lang="en-US" sz="2400" dirty="0" err="1">
                <a:solidFill>
                  <a:srgbClr val="000000"/>
                </a:solidFill>
                <a:latin typeface="Glacial Indifference"/>
              </a:rPr>
              <a:t>para</a:t>
            </a:r>
            <a:r>
              <a:rPr lang="en-US" sz="2400" dirty="0">
                <a:solidFill>
                  <a:srgbClr val="000000"/>
                </a:solidFill>
                <a:latin typeface="Glacial Indifference"/>
              </a:rPr>
              <a:t> el </a:t>
            </a:r>
            <a:r>
              <a:rPr lang="en-US" sz="2400" dirty="0" err="1">
                <a:solidFill>
                  <a:srgbClr val="000000"/>
                </a:solidFill>
                <a:latin typeface="Glacial Indifference"/>
              </a:rPr>
              <a:t>desarrollo</a:t>
            </a:r>
            <a:r>
              <a:rPr lang="en-US" sz="2400" dirty="0">
                <a:solidFill>
                  <a:srgbClr val="000000"/>
                </a:solidFill>
                <a:latin typeface="Glacial Indifference"/>
              </a:rPr>
              <a:t> </a:t>
            </a:r>
            <a:r>
              <a:rPr lang="en-US" sz="2400" dirty="0" err="1">
                <a:solidFill>
                  <a:srgbClr val="000000"/>
                </a:solidFill>
                <a:latin typeface="Glacial Indifference"/>
              </a:rPr>
              <a:t>académico</a:t>
            </a:r>
            <a:r>
              <a:rPr lang="en-US" sz="2400" dirty="0">
                <a:solidFill>
                  <a:srgbClr val="000000"/>
                </a:solidFill>
                <a:latin typeface="Glacial Indifference"/>
              </a:rPr>
              <a:t>. </a:t>
            </a:r>
          </a:p>
        </p:txBody>
      </p:sp>
      <p:pic>
        <p:nvPicPr>
          <p:cNvPr id="3074" name="Picture 2" descr="D:\Users\PAULA\Downloads\WhatsApp Image 2020-12-10 at 09.53.55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8856" y="3543300"/>
            <a:ext cx="4718173" cy="6271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5400000">
            <a:off x="14504272" y="6852528"/>
            <a:ext cx="5259440" cy="345866"/>
          </a:xfrm>
          <a:prstGeom prst="rect">
            <a:avLst/>
          </a:prstGeom>
        </p:spPr>
        <p:txBody>
          <a:bodyPr lIns="0" tIns="0" rIns="0" bIns="0" rtlCol="0" anchor="t">
            <a:spAutoFit/>
          </a:bodyPr>
          <a:lstStyle/>
          <a:p>
            <a:pPr algn="r">
              <a:lnSpc>
                <a:spcPts val="2799"/>
              </a:lnSpc>
            </a:pPr>
            <a:r>
              <a:rPr lang="en-US" sz="1999" spc="99">
                <a:solidFill>
                  <a:srgbClr val="191919"/>
                </a:solidFill>
                <a:latin typeface="Glacial Indifference Bold"/>
              </a:rPr>
              <a:t>#PorUnaSedeCadaDíaMejor</a:t>
            </a:r>
          </a:p>
        </p:txBody>
      </p:sp>
      <p:sp>
        <p:nvSpPr>
          <p:cNvPr id="3" name="AutoShape 3"/>
          <p:cNvSpPr/>
          <p:nvPr/>
        </p:nvSpPr>
        <p:spPr>
          <a:xfrm>
            <a:off x="0" y="587873"/>
            <a:ext cx="3259100" cy="881654"/>
          </a:xfrm>
          <a:prstGeom prst="rect">
            <a:avLst/>
          </a:prstGeom>
          <a:solidFill>
            <a:srgbClr val="CCEBE6"/>
          </a:solidFill>
        </p:spPr>
      </p:sp>
      <p:sp>
        <p:nvSpPr>
          <p:cNvPr id="4" name="TextBox 4"/>
          <p:cNvSpPr txBox="1"/>
          <p:nvPr/>
        </p:nvSpPr>
        <p:spPr>
          <a:xfrm>
            <a:off x="737441" y="745627"/>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27</a:t>
            </a:r>
          </a:p>
        </p:txBody>
      </p:sp>
      <p:sp>
        <p:nvSpPr>
          <p:cNvPr id="5" name="TextBox 5"/>
          <p:cNvSpPr txBox="1"/>
          <p:nvPr/>
        </p:nvSpPr>
        <p:spPr>
          <a:xfrm>
            <a:off x="3497232" y="745627"/>
            <a:ext cx="11887385"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BECAS DE CONECTIVIDAD - 2° convocatoria</a:t>
            </a:r>
          </a:p>
        </p:txBody>
      </p:sp>
      <p:sp>
        <p:nvSpPr>
          <p:cNvPr id="6" name="TextBox 6"/>
          <p:cNvSpPr txBox="1"/>
          <p:nvPr/>
        </p:nvSpPr>
        <p:spPr>
          <a:xfrm>
            <a:off x="3818897" y="1930645"/>
            <a:ext cx="8134350" cy="14573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Bienestar Universitario y Asuntos Estudiantiles en conjunto con la Coordinación de Becas de Sede Central tramitaron la apertura de las cajas de ahorro para todos los estudiantes que se inscribieron, ya que la beca se abonó por ese medio. </a:t>
            </a:r>
          </a:p>
        </p:txBody>
      </p:sp>
      <p:sp>
        <p:nvSpPr>
          <p:cNvPr id="7" name="TextBox 7"/>
          <p:cNvSpPr txBox="1"/>
          <p:nvPr/>
        </p:nvSpPr>
        <p:spPr>
          <a:xfrm>
            <a:off x="3818897" y="4781550"/>
            <a:ext cx="5067485"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BECAS DE COMEDOR</a:t>
            </a:r>
          </a:p>
        </p:txBody>
      </p:sp>
      <p:sp>
        <p:nvSpPr>
          <p:cNvPr id="8" name="AutoShape 8"/>
          <p:cNvSpPr/>
          <p:nvPr/>
        </p:nvSpPr>
        <p:spPr>
          <a:xfrm>
            <a:off x="0" y="4781550"/>
            <a:ext cx="3259100" cy="881654"/>
          </a:xfrm>
          <a:prstGeom prst="rect">
            <a:avLst/>
          </a:prstGeom>
          <a:solidFill>
            <a:srgbClr val="CCEBE6"/>
          </a:solidFill>
        </p:spPr>
      </p:sp>
      <p:sp>
        <p:nvSpPr>
          <p:cNvPr id="9" name="TextBox 9"/>
          <p:cNvSpPr txBox="1"/>
          <p:nvPr/>
        </p:nvSpPr>
        <p:spPr>
          <a:xfrm>
            <a:off x="268655" y="4781550"/>
            <a:ext cx="2351455" cy="638175"/>
          </a:xfrm>
          <a:prstGeom prst="rect">
            <a:avLst/>
          </a:prstGeom>
        </p:spPr>
        <p:txBody>
          <a:bodyPr lIns="0" tIns="0" rIns="0" bIns="0" rtlCol="0" anchor="t">
            <a:spAutoFit/>
          </a:bodyPr>
          <a:lstStyle/>
          <a:p>
            <a:pPr algn="ctr">
              <a:lnSpc>
                <a:spcPts val="5040"/>
              </a:lnSpc>
            </a:pPr>
            <a:r>
              <a:rPr lang="en-US" sz="4200">
                <a:solidFill>
                  <a:srgbClr val="191919"/>
                </a:solidFill>
                <a:latin typeface="Gagalin"/>
              </a:rPr>
              <a:t>Junio</a:t>
            </a:r>
          </a:p>
        </p:txBody>
      </p:sp>
      <p:sp>
        <p:nvSpPr>
          <p:cNvPr id="10" name="TextBox 10"/>
          <p:cNvSpPr txBox="1"/>
          <p:nvPr/>
        </p:nvSpPr>
        <p:spPr>
          <a:xfrm>
            <a:off x="3818897" y="5965573"/>
            <a:ext cx="8134350" cy="7334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Mediante Res. R-N° 439-2020, se anuncia la ayuda para los alumnos asistentes al comedor de la universidad.</a:t>
            </a:r>
          </a:p>
        </p:txBody>
      </p:sp>
      <p:sp>
        <p:nvSpPr>
          <p:cNvPr id="11" name="TextBox 11"/>
          <p:cNvSpPr txBox="1"/>
          <p:nvPr/>
        </p:nvSpPr>
        <p:spPr>
          <a:xfrm>
            <a:off x="3818897" y="7571768"/>
            <a:ext cx="9232624"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PLATAFORMA VIRTUAL ZOOM</a:t>
            </a:r>
          </a:p>
        </p:txBody>
      </p:sp>
      <p:sp>
        <p:nvSpPr>
          <p:cNvPr id="12" name="TextBox 12"/>
          <p:cNvSpPr txBox="1"/>
          <p:nvPr/>
        </p:nvSpPr>
        <p:spPr>
          <a:xfrm>
            <a:off x="3818897" y="8524875"/>
            <a:ext cx="8134350" cy="7334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Se incorporan 2 Anfitriones para el dictado de clases virtuales. Haciendo un total de 4</a:t>
            </a: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2415361"/>
            <a:ext cx="3259100" cy="881654"/>
          </a:xfrm>
          <a:prstGeom prst="rect">
            <a:avLst/>
          </a:prstGeom>
          <a:solidFill>
            <a:srgbClr val="CCEBE6"/>
          </a:solidFill>
        </p:spPr>
      </p:sp>
      <p:grpSp>
        <p:nvGrpSpPr>
          <p:cNvPr id="3" name="Group 3"/>
          <p:cNvGrpSpPr>
            <a:grpSpLocks noChangeAspect="1"/>
          </p:cNvGrpSpPr>
          <p:nvPr/>
        </p:nvGrpSpPr>
        <p:grpSpPr>
          <a:xfrm>
            <a:off x="12264380" y="304800"/>
            <a:ext cx="4838719" cy="4838700"/>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6666" r="-16666"/>
              </a:stretch>
            </a:blipFill>
          </p:spPr>
        </p:sp>
      </p:grpSp>
      <p:sp>
        <p:nvSpPr>
          <p:cNvPr id="5" name="TextBox 5"/>
          <p:cNvSpPr txBox="1"/>
          <p:nvPr/>
        </p:nvSpPr>
        <p:spPr>
          <a:xfrm>
            <a:off x="922608" y="2494238"/>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04</a:t>
            </a:r>
          </a:p>
        </p:txBody>
      </p:sp>
      <p:sp>
        <p:nvSpPr>
          <p:cNvPr id="6" name="TextBox 6"/>
          <p:cNvSpPr txBox="1"/>
          <p:nvPr/>
        </p:nvSpPr>
        <p:spPr>
          <a:xfrm>
            <a:off x="3581400" y="1006651"/>
            <a:ext cx="7363206" cy="743793"/>
          </a:xfrm>
          <a:prstGeom prst="rect">
            <a:avLst/>
          </a:prstGeom>
        </p:spPr>
        <p:txBody>
          <a:bodyPr lIns="0" tIns="0" rIns="0" bIns="0" rtlCol="0" anchor="t">
            <a:spAutoFit/>
          </a:bodyPr>
          <a:lstStyle/>
          <a:p>
            <a:pPr>
              <a:lnSpc>
                <a:spcPts val="5759"/>
              </a:lnSpc>
            </a:pPr>
            <a:r>
              <a:rPr lang="en-US" sz="4800" dirty="0">
                <a:solidFill>
                  <a:srgbClr val="191919"/>
                </a:solidFill>
                <a:latin typeface="Gagalin"/>
              </a:rPr>
              <a:t>REGRESO A CASA </a:t>
            </a:r>
            <a:r>
              <a:rPr lang="en-US" sz="4800" dirty="0" smtClean="0">
                <a:solidFill>
                  <a:srgbClr val="191919"/>
                </a:solidFill>
                <a:latin typeface="Gagalin"/>
              </a:rPr>
              <a:t>- </a:t>
            </a:r>
            <a:r>
              <a:rPr lang="en-US" sz="4800" dirty="0">
                <a:solidFill>
                  <a:srgbClr val="191919"/>
                </a:solidFill>
                <a:latin typeface="Gagalin"/>
              </a:rPr>
              <a:t>4° VIAJE</a:t>
            </a:r>
          </a:p>
        </p:txBody>
      </p:sp>
      <p:sp>
        <p:nvSpPr>
          <p:cNvPr id="7" name="TextBox 7"/>
          <p:cNvSpPr txBox="1"/>
          <p:nvPr/>
        </p:nvSpPr>
        <p:spPr>
          <a:xfrm>
            <a:off x="3259099" y="2518834"/>
            <a:ext cx="8675933" cy="1115690"/>
          </a:xfrm>
          <a:prstGeom prst="rect">
            <a:avLst/>
          </a:prstGeom>
        </p:spPr>
        <p:txBody>
          <a:bodyPr wrap="square" lIns="0" tIns="0" rIns="0" bIns="0" rtlCol="0" anchor="t">
            <a:spAutoFit/>
          </a:bodyPr>
          <a:lstStyle/>
          <a:p>
            <a:pPr algn="just">
              <a:lnSpc>
                <a:spcPts val="2879"/>
              </a:lnSpc>
              <a:spcBef>
                <a:spcPct val="0"/>
              </a:spcBef>
            </a:pPr>
            <a:r>
              <a:rPr lang="en-US" sz="2400" dirty="0">
                <a:solidFill>
                  <a:srgbClr val="000000"/>
                </a:solidFill>
                <a:latin typeface="Glacial Indifference"/>
              </a:rPr>
              <a:t>Este </a:t>
            </a:r>
            <a:r>
              <a:rPr lang="en-US" sz="2400" dirty="0" err="1">
                <a:solidFill>
                  <a:srgbClr val="000000"/>
                </a:solidFill>
                <a:latin typeface="Glacial Indifference"/>
              </a:rPr>
              <a:t>viaje</a:t>
            </a:r>
            <a:r>
              <a:rPr lang="en-US" sz="2400" dirty="0">
                <a:solidFill>
                  <a:srgbClr val="000000"/>
                </a:solidFill>
                <a:latin typeface="Glacial Indifference"/>
              </a:rPr>
              <a:t> se </a:t>
            </a:r>
            <a:r>
              <a:rPr lang="en-US" sz="2400" dirty="0" err="1">
                <a:solidFill>
                  <a:srgbClr val="000000"/>
                </a:solidFill>
                <a:latin typeface="Glacial Indifference"/>
              </a:rPr>
              <a:t>concreto</a:t>
            </a:r>
            <a:r>
              <a:rPr lang="en-US" sz="2400" dirty="0">
                <a:solidFill>
                  <a:srgbClr val="000000"/>
                </a:solidFill>
                <a:latin typeface="Glacial Indifference"/>
              </a:rPr>
              <a:t> gracias a la </a:t>
            </a:r>
            <a:r>
              <a:rPr lang="en-US" sz="2400" dirty="0" err="1">
                <a:solidFill>
                  <a:srgbClr val="000000"/>
                </a:solidFill>
                <a:latin typeface="Glacial Indifference"/>
              </a:rPr>
              <a:t>gestiones</a:t>
            </a:r>
            <a:r>
              <a:rPr lang="en-US" sz="2400" dirty="0">
                <a:solidFill>
                  <a:srgbClr val="000000"/>
                </a:solidFill>
                <a:latin typeface="Glacial Indifference"/>
              </a:rPr>
              <a:t> </a:t>
            </a:r>
            <a:r>
              <a:rPr lang="en-US" sz="2400" dirty="0" err="1">
                <a:solidFill>
                  <a:srgbClr val="000000"/>
                </a:solidFill>
                <a:latin typeface="Glacial Indifference"/>
              </a:rPr>
              <a:t>realizadas</a:t>
            </a:r>
            <a:r>
              <a:rPr lang="en-US" sz="2400" dirty="0">
                <a:solidFill>
                  <a:srgbClr val="000000"/>
                </a:solidFill>
                <a:latin typeface="Glacial Indifference"/>
              </a:rPr>
              <a:t> </a:t>
            </a:r>
            <a:r>
              <a:rPr lang="en-US" sz="2400" dirty="0" err="1">
                <a:solidFill>
                  <a:srgbClr val="000000"/>
                </a:solidFill>
                <a:latin typeface="Glacial Indifference"/>
              </a:rPr>
              <a:t>por</a:t>
            </a:r>
            <a:r>
              <a:rPr lang="en-US" sz="2400" dirty="0">
                <a:solidFill>
                  <a:srgbClr val="000000"/>
                </a:solidFill>
                <a:latin typeface="Glacial Indifference"/>
              </a:rPr>
              <a:t> el Director de la </a:t>
            </a:r>
            <a:r>
              <a:rPr lang="en-US" sz="2400" dirty="0" err="1">
                <a:solidFill>
                  <a:srgbClr val="000000"/>
                </a:solidFill>
                <a:latin typeface="Glacial Indifference"/>
              </a:rPr>
              <a:t>Sede</a:t>
            </a:r>
            <a:r>
              <a:rPr lang="en-US" sz="2400" dirty="0">
                <a:solidFill>
                  <a:srgbClr val="000000"/>
                </a:solidFill>
                <a:latin typeface="Glacial Indifference"/>
              </a:rPr>
              <a:t> Regional Tartagal de la  Universidad </a:t>
            </a:r>
            <a:r>
              <a:rPr lang="en-US" sz="2400" dirty="0" err="1">
                <a:solidFill>
                  <a:srgbClr val="000000"/>
                </a:solidFill>
                <a:latin typeface="Glacial Indifference"/>
              </a:rPr>
              <a:t>Geologo</a:t>
            </a:r>
            <a:r>
              <a:rPr lang="en-US" sz="2400" dirty="0">
                <a:solidFill>
                  <a:srgbClr val="000000"/>
                </a:solidFill>
                <a:latin typeface="Glacial Indifference"/>
              </a:rPr>
              <a:t> Carlos </a:t>
            </a:r>
            <a:r>
              <a:rPr lang="en-US" sz="2400" dirty="0" err="1">
                <a:solidFill>
                  <a:srgbClr val="000000"/>
                </a:solidFill>
                <a:latin typeface="Glacial Indifference"/>
              </a:rPr>
              <a:t>Manjarres</a:t>
            </a:r>
            <a:r>
              <a:rPr lang="en-US" sz="2400" dirty="0">
                <a:solidFill>
                  <a:srgbClr val="000000"/>
                </a:solidFill>
                <a:latin typeface="Glacial Indifference"/>
              </a:rPr>
              <a:t> y de la Vice </a:t>
            </a:r>
            <a:r>
              <a:rPr lang="en-US" sz="2400" dirty="0" err="1">
                <a:solidFill>
                  <a:srgbClr val="000000"/>
                </a:solidFill>
                <a:latin typeface="Glacial Indifference"/>
              </a:rPr>
              <a:t>Directora</a:t>
            </a:r>
            <a:r>
              <a:rPr lang="en-US" sz="2400" dirty="0">
                <a:solidFill>
                  <a:srgbClr val="000000"/>
                </a:solidFill>
                <a:latin typeface="Glacial Indifference"/>
              </a:rPr>
              <a:t> </a:t>
            </a:r>
            <a:r>
              <a:rPr lang="en-US" sz="2400" dirty="0" err="1">
                <a:solidFill>
                  <a:srgbClr val="000000"/>
                </a:solidFill>
                <a:latin typeface="Glacial Indifference"/>
              </a:rPr>
              <a:t>Lic</a:t>
            </a:r>
            <a:r>
              <a:rPr lang="en-US" sz="2400" dirty="0">
                <a:solidFill>
                  <a:srgbClr val="000000"/>
                </a:solidFill>
                <a:latin typeface="Glacial Indifference"/>
              </a:rPr>
              <a:t>. </a:t>
            </a:r>
            <a:r>
              <a:rPr lang="en-US" sz="2400" dirty="0" err="1">
                <a:solidFill>
                  <a:srgbClr val="000000"/>
                </a:solidFill>
                <a:latin typeface="Glacial Indifference"/>
              </a:rPr>
              <a:t>Teresita</a:t>
            </a:r>
            <a:r>
              <a:rPr lang="en-US" sz="2400" dirty="0">
                <a:solidFill>
                  <a:srgbClr val="000000"/>
                </a:solidFill>
                <a:latin typeface="Glacial Indifference"/>
              </a:rPr>
              <a:t> Mercado.</a:t>
            </a:r>
          </a:p>
        </p:txBody>
      </p:sp>
      <p:sp>
        <p:nvSpPr>
          <p:cNvPr id="8" name="AutoShape 8"/>
          <p:cNvSpPr/>
          <p:nvPr/>
        </p:nvSpPr>
        <p:spPr>
          <a:xfrm>
            <a:off x="15028900" y="5248258"/>
            <a:ext cx="3259100" cy="881654"/>
          </a:xfrm>
          <a:prstGeom prst="rect">
            <a:avLst/>
          </a:prstGeom>
          <a:solidFill>
            <a:srgbClr val="CCEBE6"/>
          </a:solidFill>
        </p:spPr>
      </p:sp>
      <p:sp>
        <p:nvSpPr>
          <p:cNvPr id="9" name="TextBox 9"/>
          <p:cNvSpPr txBox="1"/>
          <p:nvPr/>
        </p:nvSpPr>
        <p:spPr>
          <a:xfrm>
            <a:off x="15951509" y="5327135"/>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13</a:t>
            </a:r>
          </a:p>
        </p:txBody>
      </p:sp>
      <p:sp>
        <p:nvSpPr>
          <p:cNvPr id="10" name="TextBox 10"/>
          <p:cNvSpPr txBox="1"/>
          <p:nvPr/>
        </p:nvSpPr>
        <p:spPr>
          <a:xfrm>
            <a:off x="4848225" y="6051035"/>
            <a:ext cx="11103284"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CONSEJO ASESOR - APLICACIÓN DE TICS</a:t>
            </a:r>
          </a:p>
        </p:txBody>
      </p:sp>
      <p:sp>
        <p:nvSpPr>
          <p:cNvPr id="11" name="TextBox 11"/>
          <p:cNvSpPr txBox="1"/>
          <p:nvPr/>
        </p:nvSpPr>
        <p:spPr>
          <a:xfrm>
            <a:off x="9186327" y="6774935"/>
            <a:ext cx="5497413" cy="542925"/>
          </a:xfrm>
          <a:prstGeom prst="rect">
            <a:avLst/>
          </a:prstGeom>
        </p:spPr>
        <p:txBody>
          <a:bodyPr lIns="0" tIns="0" rIns="0" bIns="0" rtlCol="0" anchor="t">
            <a:spAutoFit/>
          </a:bodyPr>
          <a:lstStyle/>
          <a:p>
            <a:pPr algn="ctr">
              <a:lnSpc>
                <a:spcPts val="4320"/>
              </a:lnSpc>
              <a:spcBef>
                <a:spcPct val="0"/>
              </a:spcBef>
            </a:pPr>
            <a:r>
              <a:rPr lang="en-US" sz="3600">
                <a:solidFill>
                  <a:srgbClr val="000000"/>
                </a:solidFill>
                <a:latin typeface="Gagalin"/>
              </a:rPr>
              <a:t>Resolución N°092-SRT-2020</a:t>
            </a:r>
          </a:p>
        </p:txBody>
      </p:sp>
      <p:sp>
        <p:nvSpPr>
          <p:cNvPr id="12" name="TextBox 12"/>
          <p:cNvSpPr txBox="1"/>
          <p:nvPr/>
        </p:nvSpPr>
        <p:spPr>
          <a:xfrm>
            <a:off x="8025096" y="7439025"/>
            <a:ext cx="6433448" cy="10953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Se esstablece hacer uso de las TICS de manera extraordinaria, durante la pandemía y mientras dure la misma, para reunirse</a:t>
            </a:r>
          </a:p>
        </p:txBody>
      </p:sp>
      <p:sp>
        <p:nvSpPr>
          <p:cNvPr id="13" name="12 Rectángulo"/>
          <p:cNvSpPr/>
          <p:nvPr/>
        </p:nvSpPr>
        <p:spPr>
          <a:xfrm>
            <a:off x="3259100" y="4041353"/>
            <a:ext cx="9144000" cy="830997"/>
          </a:xfrm>
          <a:prstGeom prst="rect">
            <a:avLst/>
          </a:prstGeom>
        </p:spPr>
        <p:txBody>
          <a:bodyPr>
            <a:spAutoFit/>
          </a:bodyPr>
          <a:lstStyle/>
          <a:p>
            <a:r>
              <a:rPr lang="es-ES" sz="2400" dirty="0">
                <a:latin typeface="Glacial Indifference" charset="0"/>
              </a:rPr>
              <a:t>En Junio : 8 alumnos con destino a Jujuy, San Salvador y San Pedro. En Octubre : 1 alumna a Salta , 1 alumna a Misiones.</a:t>
            </a:r>
          </a:p>
        </p:txBody>
      </p:sp>
    </p:spTree>
    <p:extLst>
      <p:ext uri="{BB962C8B-B14F-4D97-AF65-F5344CB8AC3E}">
        <p14:creationId xmlns:p14="http://schemas.microsoft.com/office/powerpoint/2010/main" val="171184243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1220" y="447473"/>
            <a:ext cx="5067485" cy="2171700"/>
          </a:xfrm>
          <a:prstGeom prst="rect">
            <a:avLst/>
          </a:prstGeom>
        </p:spPr>
        <p:txBody>
          <a:bodyPr lIns="0" tIns="0" rIns="0" bIns="0" rtlCol="0" anchor="t">
            <a:spAutoFit/>
          </a:bodyPr>
          <a:lstStyle/>
          <a:p>
            <a:pPr>
              <a:lnSpc>
                <a:spcPts val="5759"/>
              </a:lnSpc>
            </a:pPr>
            <a:r>
              <a:rPr lang="en-US" sz="4800">
                <a:solidFill>
                  <a:srgbClr val="191919"/>
                </a:solidFill>
                <a:latin typeface="Gagalin"/>
              </a:rPr>
              <a:t>DEFENSA DE TRABAJOS FINALES Y TESIS DE GRADO</a:t>
            </a:r>
          </a:p>
        </p:txBody>
      </p:sp>
      <p:sp>
        <p:nvSpPr>
          <p:cNvPr id="3" name="TextBox 3"/>
          <p:cNvSpPr txBox="1"/>
          <p:nvPr/>
        </p:nvSpPr>
        <p:spPr>
          <a:xfrm>
            <a:off x="6627398" y="1019175"/>
            <a:ext cx="6433448" cy="10953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Se aprueba la defensa de trabajos finales y tesis de grado para alumnos en instancias finales de sus carreras</a:t>
            </a:r>
          </a:p>
        </p:txBody>
      </p:sp>
      <p:sp>
        <p:nvSpPr>
          <p:cNvPr id="4" name="TextBox 4"/>
          <p:cNvSpPr txBox="1"/>
          <p:nvPr/>
        </p:nvSpPr>
        <p:spPr>
          <a:xfrm>
            <a:off x="531220" y="2936589"/>
            <a:ext cx="5630019" cy="542925"/>
          </a:xfrm>
          <a:prstGeom prst="rect">
            <a:avLst/>
          </a:prstGeom>
        </p:spPr>
        <p:txBody>
          <a:bodyPr lIns="0" tIns="0" rIns="0" bIns="0" rtlCol="0" anchor="t">
            <a:spAutoFit/>
          </a:bodyPr>
          <a:lstStyle/>
          <a:p>
            <a:pPr algn="ctr">
              <a:lnSpc>
                <a:spcPts val="4320"/>
              </a:lnSpc>
              <a:spcBef>
                <a:spcPct val="0"/>
              </a:spcBef>
            </a:pPr>
            <a:r>
              <a:rPr lang="en-US" sz="3600">
                <a:solidFill>
                  <a:srgbClr val="000000"/>
                </a:solidFill>
                <a:latin typeface="Gagalin"/>
              </a:rPr>
              <a:t>Resolución N° 093-SRT-2020</a:t>
            </a:r>
          </a:p>
        </p:txBody>
      </p:sp>
      <p:sp>
        <p:nvSpPr>
          <p:cNvPr id="5" name="AutoShape 5"/>
          <p:cNvSpPr/>
          <p:nvPr/>
        </p:nvSpPr>
        <p:spPr>
          <a:xfrm>
            <a:off x="15028900" y="3208052"/>
            <a:ext cx="3259100" cy="881654"/>
          </a:xfrm>
          <a:prstGeom prst="rect">
            <a:avLst/>
          </a:prstGeom>
          <a:solidFill>
            <a:srgbClr val="CCEBE6"/>
          </a:solidFill>
        </p:spPr>
      </p:sp>
      <p:sp>
        <p:nvSpPr>
          <p:cNvPr id="6" name="TextBox 6"/>
          <p:cNvSpPr txBox="1"/>
          <p:nvPr/>
        </p:nvSpPr>
        <p:spPr>
          <a:xfrm>
            <a:off x="15657992" y="3289605"/>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16 Y 17</a:t>
            </a:r>
          </a:p>
        </p:txBody>
      </p:sp>
      <p:sp>
        <p:nvSpPr>
          <p:cNvPr id="7" name="TextBox 7"/>
          <p:cNvSpPr txBox="1"/>
          <p:nvPr/>
        </p:nvSpPr>
        <p:spPr>
          <a:xfrm>
            <a:off x="8492919" y="4013505"/>
            <a:ext cx="9064900" cy="1447800"/>
          </a:xfrm>
          <a:prstGeom prst="rect">
            <a:avLst/>
          </a:prstGeom>
        </p:spPr>
        <p:txBody>
          <a:bodyPr lIns="0" tIns="0" rIns="0" bIns="0" rtlCol="0" anchor="t">
            <a:spAutoFit/>
          </a:bodyPr>
          <a:lstStyle/>
          <a:p>
            <a:pPr>
              <a:lnSpc>
                <a:spcPts val="5759"/>
              </a:lnSpc>
            </a:pPr>
            <a:r>
              <a:rPr lang="en-US" sz="4800">
                <a:solidFill>
                  <a:srgbClr val="191919"/>
                </a:solidFill>
                <a:latin typeface="Gagalin"/>
              </a:rPr>
              <a:t>TOMA DE JURAMENTOS A EGRESADOS DE S.R.T</a:t>
            </a:r>
          </a:p>
        </p:txBody>
      </p:sp>
      <p:sp>
        <p:nvSpPr>
          <p:cNvPr id="8" name="TextBox 8"/>
          <p:cNvSpPr txBox="1"/>
          <p:nvPr/>
        </p:nvSpPr>
        <p:spPr>
          <a:xfrm>
            <a:off x="8769321" y="5451780"/>
            <a:ext cx="7889130" cy="21812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Sede Regional Tartagal de la Universidad Nacional de Salta lleva a cabo la TOMA DE JURAMENTO a sus egresados de forma virtual, por primera vez en su historia. </a:t>
            </a:r>
          </a:p>
          <a:p>
            <a:pPr algn="just">
              <a:lnSpc>
                <a:spcPts val="2879"/>
              </a:lnSpc>
              <a:spcBef>
                <a:spcPct val="0"/>
              </a:spcBef>
            </a:pPr>
            <a:r>
              <a:rPr lang="en-US" sz="2400">
                <a:solidFill>
                  <a:srgbClr val="000000"/>
                </a:solidFill>
                <a:latin typeface="Glacial Indifference"/>
              </a:rPr>
              <a:t>En esta ceremonia se toma juramento a egresadas y egresados de la Facultad de Ciencias de la Salud, Facultad de Humanidades y Facultad de Ciencias Naturales.</a:t>
            </a:r>
          </a:p>
        </p:txBody>
      </p:sp>
      <p:sp>
        <p:nvSpPr>
          <p:cNvPr id="9" name="AutoShape 9"/>
          <p:cNvSpPr/>
          <p:nvPr/>
        </p:nvSpPr>
        <p:spPr>
          <a:xfrm>
            <a:off x="0" y="6149038"/>
            <a:ext cx="3259100" cy="937562"/>
          </a:xfrm>
          <a:prstGeom prst="rect">
            <a:avLst/>
          </a:prstGeom>
          <a:solidFill>
            <a:srgbClr val="CCEBE6"/>
          </a:solidFill>
        </p:spPr>
      </p:sp>
      <p:sp>
        <p:nvSpPr>
          <p:cNvPr id="10" name="TextBox 10"/>
          <p:cNvSpPr txBox="1"/>
          <p:nvPr/>
        </p:nvSpPr>
        <p:spPr>
          <a:xfrm>
            <a:off x="531220" y="6185205"/>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24</a:t>
            </a:r>
          </a:p>
        </p:txBody>
      </p:sp>
      <p:sp>
        <p:nvSpPr>
          <p:cNvPr id="11" name="TextBox 11"/>
          <p:cNvSpPr txBox="1"/>
          <p:nvPr/>
        </p:nvSpPr>
        <p:spPr>
          <a:xfrm>
            <a:off x="279635" y="7086600"/>
            <a:ext cx="7964204" cy="1908003"/>
          </a:xfrm>
          <a:prstGeom prst="rect">
            <a:avLst/>
          </a:prstGeom>
        </p:spPr>
        <p:txBody>
          <a:bodyPr lIns="0" tIns="0" rIns="0" bIns="0" rtlCol="0" anchor="t">
            <a:spAutoFit/>
          </a:bodyPr>
          <a:lstStyle/>
          <a:p>
            <a:pPr>
              <a:lnSpc>
                <a:spcPts val="5060"/>
              </a:lnSpc>
            </a:pPr>
            <a:r>
              <a:rPr lang="en-US" sz="4217">
                <a:solidFill>
                  <a:srgbClr val="191919"/>
                </a:solidFill>
                <a:latin typeface="Gagalin"/>
              </a:rPr>
              <a:t>SE SUSPENDEN LAS GUARDIAS ADMINISTRATIVIAS POR EL 1° CASO DE COVID EN LA CIUDAD</a:t>
            </a:r>
          </a:p>
        </p:txBody>
      </p:sp>
    </p:spTree>
    <p:extLst>
      <p:ext uri="{BB962C8B-B14F-4D97-AF65-F5344CB8AC3E}">
        <p14:creationId xmlns:p14="http://schemas.microsoft.com/office/powerpoint/2010/main" val="304636130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587873"/>
            <a:ext cx="3259100" cy="881654"/>
          </a:xfrm>
          <a:prstGeom prst="rect">
            <a:avLst/>
          </a:prstGeom>
          <a:solidFill>
            <a:srgbClr val="CCEBE6"/>
          </a:solidFill>
        </p:spPr>
      </p:sp>
      <p:sp>
        <p:nvSpPr>
          <p:cNvPr id="3" name="TextBox 3"/>
          <p:cNvSpPr txBox="1"/>
          <p:nvPr/>
        </p:nvSpPr>
        <p:spPr>
          <a:xfrm>
            <a:off x="1028700" y="666750"/>
            <a:ext cx="2095500" cy="743793"/>
          </a:xfrm>
          <a:prstGeom prst="rect">
            <a:avLst/>
          </a:prstGeom>
        </p:spPr>
        <p:txBody>
          <a:bodyPr wrap="square" lIns="0" tIns="0" rIns="0" bIns="0" rtlCol="0" anchor="t">
            <a:spAutoFit/>
          </a:bodyPr>
          <a:lstStyle/>
          <a:p>
            <a:pPr algn="ctr">
              <a:lnSpc>
                <a:spcPts val="5759"/>
              </a:lnSpc>
            </a:pPr>
            <a:r>
              <a:rPr lang="en-US" sz="4800" dirty="0" err="1" smtClean="0">
                <a:solidFill>
                  <a:srgbClr val="191919"/>
                </a:solidFill>
                <a:latin typeface="Gagalin"/>
              </a:rPr>
              <a:t>marzo</a:t>
            </a:r>
            <a:endParaRPr lang="en-US" sz="4800" dirty="0">
              <a:solidFill>
                <a:srgbClr val="191919"/>
              </a:solidFill>
              <a:latin typeface="Gagalin"/>
            </a:endParaRPr>
          </a:p>
        </p:txBody>
      </p:sp>
      <p:sp>
        <p:nvSpPr>
          <p:cNvPr id="4" name="TextBox 4"/>
          <p:cNvSpPr txBox="1"/>
          <p:nvPr/>
        </p:nvSpPr>
        <p:spPr>
          <a:xfrm>
            <a:off x="3471336" y="383677"/>
            <a:ext cx="9004019" cy="723900"/>
          </a:xfrm>
          <a:prstGeom prst="rect">
            <a:avLst/>
          </a:prstGeom>
        </p:spPr>
        <p:txBody>
          <a:bodyPr lIns="0" tIns="0" rIns="0" bIns="0" rtlCol="0" anchor="t">
            <a:spAutoFit/>
          </a:bodyPr>
          <a:lstStyle/>
          <a:p>
            <a:pPr>
              <a:lnSpc>
                <a:spcPts val="5759"/>
              </a:lnSpc>
            </a:pPr>
            <a:r>
              <a:rPr lang="en-US" sz="4800" dirty="0">
                <a:solidFill>
                  <a:srgbClr val="191919"/>
                </a:solidFill>
                <a:latin typeface="Gagalin"/>
              </a:rPr>
              <a:t>ENTREGA DE AYUDA ALIMENTARIA</a:t>
            </a:r>
          </a:p>
        </p:txBody>
      </p:sp>
      <p:sp>
        <p:nvSpPr>
          <p:cNvPr id="5" name="TextBox 5"/>
          <p:cNvSpPr txBox="1"/>
          <p:nvPr/>
        </p:nvSpPr>
        <p:spPr>
          <a:xfrm>
            <a:off x="3437808" y="1303846"/>
            <a:ext cx="9781953" cy="1819275"/>
          </a:xfrm>
          <a:prstGeom prst="rect">
            <a:avLst/>
          </a:prstGeom>
        </p:spPr>
        <p:txBody>
          <a:bodyPr lIns="0" tIns="0" rIns="0" bIns="0" rtlCol="0" anchor="t">
            <a:spAutoFit/>
          </a:bodyPr>
          <a:lstStyle/>
          <a:p>
            <a:pPr algn="just">
              <a:lnSpc>
                <a:spcPts val="2879"/>
              </a:lnSpc>
            </a:pPr>
            <a:r>
              <a:rPr lang="en-US" sz="2400" dirty="0">
                <a:solidFill>
                  <a:srgbClr val="000000"/>
                </a:solidFill>
                <a:latin typeface="Glacial Indifference"/>
              </a:rPr>
              <a:t>Las </a:t>
            </a:r>
            <a:r>
              <a:rPr lang="en-US" sz="2400" dirty="0" err="1">
                <a:solidFill>
                  <a:srgbClr val="000000"/>
                </a:solidFill>
                <a:latin typeface="Glacial Indifference"/>
              </a:rPr>
              <a:t>autoridades</a:t>
            </a:r>
            <a:r>
              <a:rPr lang="en-US" sz="2400" dirty="0">
                <a:solidFill>
                  <a:srgbClr val="000000"/>
                </a:solidFill>
                <a:latin typeface="Glacial Indifference"/>
              </a:rPr>
              <a:t> de </a:t>
            </a:r>
            <a:r>
              <a:rPr lang="en-US" sz="2400" dirty="0" err="1">
                <a:solidFill>
                  <a:srgbClr val="000000"/>
                </a:solidFill>
                <a:latin typeface="Glacial Indifference"/>
              </a:rPr>
              <a:t>Sede</a:t>
            </a:r>
            <a:r>
              <a:rPr lang="en-US" sz="2400" dirty="0">
                <a:solidFill>
                  <a:srgbClr val="000000"/>
                </a:solidFill>
                <a:latin typeface="Glacial Indifference"/>
              </a:rPr>
              <a:t> Regional Tartagal, </a:t>
            </a:r>
            <a:r>
              <a:rPr lang="en-US" sz="2400" dirty="0" err="1">
                <a:solidFill>
                  <a:srgbClr val="000000"/>
                </a:solidFill>
                <a:latin typeface="Glacial Indifference"/>
              </a:rPr>
              <a:t>hace</a:t>
            </a:r>
            <a:r>
              <a:rPr lang="en-US" sz="2400" dirty="0">
                <a:solidFill>
                  <a:srgbClr val="000000"/>
                </a:solidFill>
                <a:latin typeface="Glacial Indifference"/>
              </a:rPr>
              <a:t> </a:t>
            </a:r>
            <a:r>
              <a:rPr lang="en-US" sz="2400" dirty="0" err="1">
                <a:solidFill>
                  <a:srgbClr val="000000"/>
                </a:solidFill>
                <a:latin typeface="Glacial Indifference"/>
              </a:rPr>
              <a:t>entrega</a:t>
            </a:r>
            <a:r>
              <a:rPr lang="en-US" sz="2400" dirty="0">
                <a:solidFill>
                  <a:srgbClr val="000000"/>
                </a:solidFill>
                <a:latin typeface="Glacial Indifference"/>
              </a:rPr>
              <a:t> de </a:t>
            </a:r>
            <a:r>
              <a:rPr lang="en-US" sz="2400" dirty="0" err="1">
                <a:solidFill>
                  <a:srgbClr val="000000"/>
                </a:solidFill>
                <a:latin typeface="Glacial Indifference"/>
              </a:rPr>
              <a:t>bolsones</a:t>
            </a:r>
            <a:r>
              <a:rPr lang="en-US" sz="2400" dirty="0">
                <a:solidFill>
                  <a:srgbClr val="000000"/>
                </a:solidFill>
                <a:latin typeface="Glacial Indifference"/>
              </a:rPr>
              <a:t> </a:t>
            </a:r>
            <a:r>
              <a:rPr lang="en-US" sz="2400" dirty="0" err="1">
                <a:solidFill>
                  <a:srgbClr val="000000"/>
                </a:solidFill>
                <a:latin typeface="Glacial Indifference"/>
              </a:rPr>
              <a:t>alimentarios</a:t>
            </a:r>
            <a:r>
              <a:rPr lang="en-US" sz="2400" dirty="0">
                <a:solidFill>
                  <a:srgbClr val="000000"/>
                </a:solidFill>
                <a:latin typeface="Glacial Indifference"/>
              </a:rPr>
              <a:t> a los </a:t>
            </a:r>
            <a:r>
              <a:rPr lang="en-US" sz="2400" dirty="0" err="1">
                <a:solidFill>
                  <a:srgbClr val="000000"/>
                </a:solidFill>
                <a:latin typeface="Glacial Indifference"/>
              </a:rPr>
              <a:t>alumnos</a:t>
            </a:r>
            <a:r>
              <a:rPr lang="en-US" sz="2400" dirty="0">
                <a:solidFill>
                  <a:srgbClr val="000000"/>
                </a:solidFill>
                <a:latin typeface="Glacial Indifference"/>
              </a:rPr>
              <a:t> </a:t>
            </a:r>
            <a:r>
              <a:rPr lang="en-US" sz="2400" dirty="0" err="1">
                <a:solidFill>
                  <a:srgbClr val="000000"/>
                </a:solidFill>
                <a:latin typeface="Glacial Indifference"/>
              </a:rPr>
              <a:t>que</a:t>
            </a:r>
            <a:r>
              <a:rPr lang="en-US" sz="2400" dirty="0">
                <a:solidFill>
                  <a:srgbClr val="000000"/>
                </a:solidFill>
                <a:latin typeface="Glacial Indifference"/>
              </a:rPr>
              <a:t> no </a:t>
            </a:r>
            <a:r>
              <a:rPr lang="en-US" sz="2400" dirty="0" err="1">
                <a:solidFill>
                  <a:srgbClr val="000000"/>
                </a:solidFill>
                <a:latin typeface="Glacial Indifference"/>
              </a:rPr>
              <a:t>han</a:t>
            </a:r>
            <a:r>
              <a:rPr lang="en-US" sz="2400" dirty="0">
                <a:solidFill>
                  <a:srgbClr val="000000"/>
                </a:solidFill>
                <a:latin typeface="Glacial Indifference"/>
              </a:rPr>
              <a:t> </a:t>
            </a:r>
            <a:r>
              <a:rPr lang="en-US" sz="2400" dirty="0" err="1">
                <a:solidFill>
                  <a:srgbClr val="000000"/>
                </a:solidFill>
                <a:latin typeface="Glacial Indifference"/>
              </a:rPr>
              <a:t>podido</a:t>
            </a:r>
            <a:r>
              <a:rPr lang="en-US" sz="2400" dirty="0">
                <a:solidFill>
                  <a:srgbClr val="000000"/>
                </a:solidFill>
                <a:latin typeface="Glacial Indifference"/>
              </a:rPr>
              <a:t> </a:t>
            </a:r>
            <a:r>
              <a:rPr lang="en-US" sz="2400" dirty="0" err="1">
                <a:solidFill>
                  <a:srgbClr val="000000"/>
                </a:solidFill>
                <a:latin typeface="Glacial Indifference"/>
              </a:rPr>
              <a:t>retornar</a:t>
            </a:r>
            <a:r>
              <a:rPr lang="en-US" sz="2400" dirty="0">
                <a:solidFill>
                  <a:srgbClr val="000000"/>
                </a:solidFill>
                <a:latin typeface="Glacial Indifference"/>
              </a:rPr>
              <a:t> a </a:t>
            </a:r>
            <a:r>
              <a:rPr lang="en-US" sz="2400" dirty="0" err="1">
                <a:solidFill>
                  <a:srgbClr val="000000"/>
                </a:solidFill>
                <a:latin typeface="Glacial Indifference"/>
              </a:rPr>
              <a:t>sus</a:t>
            </a:r>
            <a:r>
              <a:rPr lang="en-US" sz="2400" dirty="0">
                <a:solidFill>
                  <a:srgbClr val="000000"/>
                </a:solidFill>
                <a:latin typeface="Glacial Indifference"/>
              </a:rPr>
              <a:t> </a:t>
            </a:r>
            <a:r>
              <a:rPr lang="en-US" sz="2400" dirty="0" err="1">
                <a:solidFill>
                  <a:srgbClr val="000000"/>
                </a:solidFill>
                <a:latin typeface="Glacial Indifference"/>
              </a:rPr>
              <a:t>hogares</a:t>
            </a:r>
            <a:r>
              <a:rPr lang="en-US" sz="2400" dirty="0">
                <a:solidFill>
                  <a:srgbClr val="000000"/>
                </a:solidFill>
                <a:latin typeface="Glacial Indifference"/>
              </a:rPr>
              <a:t>, </a:t>
            </a:r>
            <a:r>
              <a:rPr lang="en-US" sz="2400" dirty="0" err="1">
                <a:solidFill>
                  <a:srgbClr val="000000"/>
                </a:solidFill>
                <a:latin typeface="Glacial Indifference"/>
              </a:rPr>
              <a:t>debido</a:t>
            </a:r>
            <a:r>
              <a:rPr lang="en-US" sz="2400" dirty="0">
                <a:solidFill>
                  <a:srgbClr val="000000"/>
                </a:solidFill>
                <a:latin typeface="Glacial Indifference"/>
              </a:rPr>
              <a:t> a la </a:t>
            </a:r>
            <a:r>
              <a:rPr lang="en-US" sz="2400" dirty="0" err="1">
                <a:solidFill>
                  <a:srgbClr val="000000"/>
                </a:solidFill>
                <a:latin typeface="Glacial Indifference"/>
              </a:rPr>
              <a:t>pandemia</a:t>
            </a:r>
            <a:r>
              <a:rPr lang="en-US" sz="2400" dirty="0">
                <a:solidFill>
                  <a:srgbClr val="000000"/>
                </a:solidFill>
                <a:latin typeface="Glacial Indifference"/>
              </a:rPr>
              <a:t>. </a:t>
            </a:r>
          </a:p>
          <a:p>
            <a:pPr algn="just">
              <a:lnSpc>
                <a:spcPts val="2879"/>
              </a:lnSpc>
              <a:spcBef>
                <a:spcPct val="0"/>
              </a:spcBef>
            </a:pPr>
            <a:r>
              <a:rPr lang="en-US" sz="2400" dirty="0">
                <a:solidFill>
                  <a:srgbClr val="000000"/>
                </a:solidFill>
                <a:latin typeface="Glacial Indifference"/>
              </a:rPr>
              <a:t>La </a:t>
            </a:r>
            <a:r>
              <a:rPr lang="en-US" sz="2400" dirty="0" err="1">
                <a:solidFill>
                  <a:srgbClr val="000000"/>
                </a:solidFill>
                <a:latin typeface="Glacial Indifference"/>
              </a:rPr>
              <a:t>información</a:t>
            </a:r>
            <a:r>
              <a:rPr lang="en-US" sz="2400" dirty="0">
                <a:solidFill>
                  <a:srgbClr val="000000"/>
                </a:solidFill>
                <a:latin typeface="Glacial Indifference"/>
              </a:rPr>
              <a:t> </a:t>
            </a:r>
            <a:r>
              <a:rPr lang="en-US" sz="2400" dirty="0" err="1">
                <a:solidFill>
                  <a:srgbClr val="000000"/>
                </a:solidFill>
                <a:latin typeface="Glacial Indifference"/>
              </a:rPr>
              <a:t>para</a:t>
            </a:r>
            <a:r>
              <a:rPr lang="en-US" sz="2400" dirty="0">
                <a:solidFill>
                  <a:srgbClr val="000000"/>
                </a:solidFill>
                <a:latin typeface="Glacial Indifference"/>
              </a:rPr>
              <a:t> </a:t>
            </a:r>
            <a:r>
              <a:rPr lang="en-US" sz="2400" dirty="0" err="1">
                <a:solidFill>
                  <a:srgbClr val="000000"/>
                </a:solidFill>
                <a:latin typeface="Glacial Indifference"/>
              </a:rPr>
              <a:t>hacer</a:t>
            </a:r>
            <a:r>
              <a:rPr lang="en-US" sz="2400" dirty="0">
                <a:solidFill>
                  <a:srgbClr val="000000"/>
                </a:solidFill>
                <a:latin typeface="Glacial Indifference"/>
              </a:rPr>
              <a:t> </a:t>
            </a:r>
            <a:r>
              <a:rPr lang="en-US" sz="2400" dirty="0" err="1">
                <a:solidFill>
                  <a:srgbClr val="000000"/>
                </a:solidFill>
                <a:latin typeface="Glacial Indifference"/>
              </a:rPr>
              <a:t>entrega</a:t>
            </a:r>
            <a:r>
              <a:rPr lang="en-US" sz="2400" dirty="0">
                <a:solidFill>
                  <a:srgbClr val="000000"/>
                </a:solidFill>
                <a:latin typeface="Glacial Indifference"/>
              </a:rPr>
              <a:t> de los </a:t>
            </a:r>
            <a:r>
              <a:rPr lang="en-US" sz="2400" dirty="0" err="1">
                <a:solidFill>
                  <a:srgbClr val="000000"/>
                </a:solidFill>
                <a:latin typeface="Glacial Indifference"/>
              </a:rPr>
              <a:t>bolsones</a:t>
            </a:r>
            <a:r>
              <a:rPr lang="en-US" sz="2400" dirty="0">
                <a:solidFill>
                  <a:srgbClr val="000000"/>
                </a:solidFill>
                <a:latin typeface="Glacial Indifference"/>
              </a:rPr>
              <a:t>, </a:t>
            </a:r>
            <a:r>
              <a:rPr lang="en-US" sz="2400" dirty="0" err="1">
                <a:solidFill>
                  <a:srgbClr val="000000"/>
                </a:solidFill>
                <a:latin typeface="Glacial Indifference"/>
              </a:rPr>
              <a:t>fue</a:t>
            </a:r>
            <a:r>
              <a:rPr lang="en-US" sz="2400" dirty="0">
                <a:solidFill>
                  <a:srgbClr val="000000"/>
                </a:solidFill>
                <a:latin typeface="Glacial Indifference"/>
              </a:rPr>
              <a:t> </a:t>
            </a:r>
            <a:r>
              <a:rPr lang="en-US" sz="2400" dirty="0" err="1">
                <a:solidFill>
                  <a:srgbClr val="000000"/>
                </a:solidFill>
                <a:latin typeface="Glacial Indifference"/>
              </a:rPr>
              <a:t>brindada</a:t>
            </a:r>
            <a:r>
              <a:rPr lang="en-US" sz="2400" dirty="0">
                <a:solidFill>
                  <a:srgbClr val="000000"/>
                </a:solidFill>
                <a:latin typeface="Glacial Indifference"/>
              </a:rPr>
              <a:t> </a:t>
            </a:r>
            <a:r>
              <a:rPr lang="en-US" sz="2400" dirty="0" err="1">
                <a:solidFill>
                  <a:srgbClr val="000000"/>
                </a:solidFill>
                <a:latin typeface="Glacial Indifference"/>
              </a:rPr>
              <a:t>por</a:t>
            </a:r>
            <a:r>
              <a:rPr lang="en-US" sz="2400" dirty="0">
                <a:solidFill>
                  <a:srgbClr val="000000"/>
                </a:solidFill>
                <a:latin typeface="Glacial Indifference"/>
              </a:rPr>
              <a:t> </a:t>
            </a:r>
            <a:r>
              <a:rPr lang="en-US" sz="2400" dirty="0" err="1">
                <a:solidFill>
                  <a:srgbClr val="000000"/>
                </a:solidFill>
                <a:latin typeface="Glacial Indifference"/>
              </a:rPr>
              <a:t>Bienestar</a:t>
            </a:r>
            <a:r>
              <a:rPr lang="en-US" sz="2400" dirty="0">
                <a:solidFill>
                  <a:srgbClr val="000000"/>
                </a:solidFill>
                <a:latin typeface="Glacial Indifference"/>
              </a:rPr>
              <a:t> </a:t>
            </a:r>
            <a:r>
              <a:rPr lang="en-US" sz="2400" dirty="0" err="1">
                <a:solidFill>
                  <a:srgbClr val="000000"/>
                </a:solidFill>
                <a:latin typeface="Glacial Indifference"/>
              </a:rPr>
              <a:t>Universitario</a:t>
            </a:r>
            <a:r>
              <a:rPr lang="en-US" sz="2400" dirty="0">
                <a:solidFill>
                  <a:srgbClr val="000000"/>
                </a:solidFill>
                <a:latin typeface="Glacial Indifference"/>
              </a:rPr>
              <a:t>.</a:t>
            </a:r>
          </a:p>
        </p:txBody>
      </p:sp>
      <p:sp>
        <p:nvSpPr>
          <p:cNvPr id="6" name="TextBox 6"/>
          <p:cNvSpPr txBox="1"/>
          <p:nvPr/>
        </p:nvSpPr>
        <p:spPr>
          <a:xfrm rot="5400000">
            <a:off x="14504272" y="6852528"/>
            <a:ext cx="5259440" cy="345866"/>
          </a:xfrm>
          <a:prstGeom prst="rect">
            <a:avLst/>
          </a:prstGeom>
        </p:spPr>
        <p:txBody>
          <a:bodyPr lIns="0" tIns="0" rIns="0" bIns="0" rtlCol="0" anchor="t">
            <a:spAutoFit/>
          </a:bodyPr>
          <a:lstStyle/>
          <a:p>
            <a:pPr algn="r">
              <a:lnSpc>
                <a:spcPts val="2799"/>
              </a:lnSpc>
            </a:pPr>
            <a:r>
              <a:rPr lang="en-US" sz="1999" spc="99">
                <a:solidFill>
                  <a:srgbClr val="191919"/>
                </a:solidFill>
                <a:latin typeface="Glacial Indifference Bold"/>
              </a:rPr>
              <a:t>#PorUnaSedeCadaDíaMejor</a:t>
            </a:r>
          </a:p>
        </p:txBody>
      </p:sp>
      <p:sp>
        <p:nvSpPr>
          <p:cNvPr id="7" name="TextBox 7"/>
          <p:cNvSpPr txBox="1"/>
          <p:nvPr/>
        </p:nvSpPr>
        <p:spPr>
          <a:xfrm>
            <a:off x="1140806" y="6210300"/>
            <a:ext cx="13718193" cy="1487587"/>
          </a:xfrm>
          <a:prstGeom prst="rect">
            <a:avLst/>
          </a:prstGeom>
        </p:spPr>
        <p:txBody>
          <a:bodyPr wrap="square" lIns="0" tIns="0" rIns="0" bIns="0" rtlCol="0" anchor="t">
            <a:spAutoFit/>
          </a:bodyPr>
          <a:lstStyle/>
          <a:p>
            <a:pPr>
              <a:lnSpc>
                <a:spcPts val="5759"/>
              </a:lnSpc>
            </a:pPr>
            <a:r>
              <a:rPr lang="en-US" sz="4800" dirty="0">
                <a:solidFill>
                  <a:srgbClr val="191919"/>
                </a:solidFill>
                <a:latin typeface="Gagalin"/>
              </a:rPr>
              <a:t>TUTORIALES Y ASESORAMIENTO A DOCENTES PARA LA ENSEÑANZA MEDIANTE RECURSOS VIRTUALES</a:t>
            </a:r>
          </a:p>
        </p:txBody>
      </p:sp>
      <p:sp>
        <p:nvSpPr>
          <p:cNvPr id="8" name="TextBox 8"/>
          <p:cNvSpPr txBox="1"/>
          <p:nvPr/>
        </p:nvSpPr>
        <p:spPr>
          <a:xfrm>
            <a:off x="3259099" y="8039100"/>
            <a:ext cx="9781953" cy="355867"/>
          </a:xfrm>
          <a:prstGeom prst="rect">
            <a:avLst/>
          </a:prstGeom>
        </p:spPr>
        <p:txBody>
          <a:bodyPr lIns="0" tIns="0" rIns="0" bIns="0" rtlCol="0" anchor="t">
            <a:spAutoFit/>
          </a:bodyPr>
          <a:lstStyle/>
          <a:p>
            <a:pPr algn="just">
              <a:lnSpc>
                <a:spcPts val="2879"/>
              </a:lnSpc>
              <a:spcBef>
                <a:spcPct val="0"/>
              </a:spcBef>
            </a:pPr>
            <a:r>
              <a:rPr lang="en-US" sz="2400" dirty="0">
                <a:solidFill>
                  <a:srgbClr val="000000"/>
                </a:solidFill>
                <a:latin typeface="Glacial Indifference"/>
              </a:rPr>
              <a:t>El material </a:t>
            </a:r>
            <a:r>
              <a:rPr lang="en-US" sz="2400" dirty="0" err="1">
                <a:solidFill>
                  <a:srgbClr val="000000"/>
                </a:solidFill>
                <a:latin typeface="Glacial Indifference"/>
              </a:rPr>
              <a:t>fue</a:t>
            </a:r>
            <a:r>
              <a:rPr lang="en-US" sz="2400" dirty="0">
                <a:solidFill>
                  <a:srgbClr val="000000"/>
                </a:solidFill>
                <a:latin typeface="Glacial Indifference"/>
              </a:rPr>
              <a:t> </a:t>
            </a:r>
            <a:r>
              <a:rPr lang="en-US" sz="2400" dirty="0" err="1">
                <a:solidFill>
                  <a:srgbClr val="000000"/>
                </a:solidFill>
                <a:latin typeface="Glacial Indifference"/>
              </a:rPr>
              <a:t>distribuido</a:t>
            </a:r>
            <a:r>
              <a:rPr lang="en-US" sz="2400" dirty="0">
                <a:solidFill>
                  <a:srgbClr val="000000"/>
                </a:solidFill>
                <a:latin typeface="Glacial Indifference"/>
              </a:rPr>
              <a:t> </a:t>
            </a:r>
            <a:r>
              <a:rPr lang="en-US" sz="2400" dirty="0" err="1">
                <a:solidFill>
                  <a:srgbClr val="000000"/>
                </a:solidFill>
                <a:latin typeface="Glacial Indifference"/>
              </a:rPr>
              <a:t>por</a:t>
            </a:r>
            <a:r>
              <a:rPr lang="en-US" sz="2400" dirty="0">
                <a:solidFill>
                  <a:srgbClr val="000000"/>
                </a:solidFill>
                <a:latin typeface="Glacial Indifference"/>
              </a:rPr>
              <a:t> </a:t>
            </a:r>
            <a:r>
              <a:rPr lang="en-US" sz="2400" dirty="0" err="1">
                <a:solidFill>
                  <a:srgbClr val="000000"/>
                </a:solidFill>
                <a:latin typeface="Glacial Indifference"/>
              </a:rPr>
              <a:t>correo</a:t>
            </a:r>
            <a:r>
              <a:rPr lang="en-US" sz="2400" dirty="0">
                <a:solidFill>
                  <a:srgbClr val="000000"/>
                </a:solidFill>
                <a:latin typeface="Glacial Indifference"/>
              </a:rPr>
              <a:t> </a:t>
            </a:r>
            <a:r>
              <a:rPr lang="en-US" sz="2400" dirty="0" err="1" smtClean="0">
                <a:solidFill>
                  <a:srgbClr val="000000"/>
                </a:solidFill>
                <a:latin typeface="Glacial Indifference"/>
              </a:rPr>
              <a:t>electrónico</a:t>
            </a:r>
            <a:r>
              <a:rPr lang="en-US" sz="2400" dirty="0" smtClean="0">
                <a:solidFill>
                  <a:srgbClr val="000000"/>
                </a:solidFill>
                <a:latin typeface="Glacial Indifference"/>
              </a:rPr>
              <a:t>. </a:t>
            </a:r>
            <a:endParaRPr lang="en-US" sz="2400" dirty="0">
              <a:solidFill>
                <a:srgbClr val="000000"/>
              </a:solidFill>
              <a:latin typeface="Glacial Indifference"/>
            </a:endParaRPr>
          </a:p>
        </p:txBody>
      </p:sp>
      <p:sp>
        <p:nvSpPr>
          <p:cNvPr id="9" name="8 Rectángulo"/>
          <p:cNvSpPr/>
          <p:nvPr/>
        </p:nvSpPr>
        <p:spPr>
          <a:xfrm>
            <a:off x="3361835" y="3387495"/>
            <a:ext cx="9857926" cy="2308324"/>
          </a:xfrm>
          <a:prstGeom prst="rect">
            <a:avLst/>
          </a:prstGeom>
        </p:spPr>
        <p:txBody>
          <a:bodyPr wrap="square">
            <a:spAutoFit/>
          </a:bodyPr>
          <a:lstStyle/>
          <a:p>
            <a:pPr algn="just"/>
            <a:r>
              <a:rPr lang="es-ES" sz="2400" dirty="0">
                <a:latin typeface="Glacial Indifference" charset="0"/>
              </a:rPr>
              <a:t>A raíz de la pandemia, quedaron varados en la ciudad, estudiantes de diversas localidades y </a:t>
            </a:r>
            <a:r>
              <a:rPr lang="es-ES" sz="2400" dirty="0" err="1">
                <a:latin typeface="Glacial Indifference" charset="0"/>
              </a:rPr>
              <a:t>Pcias</a:t>
            </a:r>
            <a:r>
              <a:rPr lang="es-ES" sz="2400" dirty="0">
                <a:latin typeface="Glacial Indifference" charset="0"/>
              </a:rPr>
              <a:t>. Es por ello que ella Sede Tartagal, brindó asistencia a los mismos, mediante </a:t>
            </a:r>
            <a:r>
              <a:rPr lang="es-ES" sz="2400" dirty="0" smtClean="0">
                <a:latin typeface="Glacial Indifference" charset="0"/>
              </a:rPr>
              <a:t>bolsones </a:t>
            </a:r>
            <a:r>
              <a:rPr lang="es-ES" sz="2400" dirty="0">
                <a:latin typeface="Glacial Indifference" charset="0"/>
              </a:rPr>
              <a:t>de mercadería y posteriormente órdenes de compra en verdulería y carnicería. </a:t>
            </a:r>
            <a:r>
              <a:rPr lang="es-ES" sz="2400" dirty="0" smtClean="0">
                <a:latin typeface="Glacial Indifference" charset="0"/>
              </a:rPr>
              <a:t>La </a:t>
            </a:r>
            <a:r>
              <a:rPr lang="es-ES" sz="2400" dirty="0">
                <a:latin typeface="Glacial Indifference" charset="0"/>
              </a:rPr>
              <a:t>ayuda fue proporcionada a 75 estudiantes en total. Por el periodo de Abril a Noviembre de 2020.</a:t>
            </a: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97969"/>
            <a:ext cx="3259100" cy="937562"/>
          </a:xfrm>
          <a:prstGeom prst="rect">
            <a:avLst/>
          </a:prstGeom>
          <a:solidFill>
            <a:srgbClr val="CCEBE6"/>
          </a:solidFill>
        </p:spPr>
      </p:sp>
      <p:sp>
        <p:nvSpPr>
          <p:cNvPr id="3" name="TextBox 3"/>
          <p:cNvSpPr txBox="1"/>
          <p:nvPr/>
        </p:nvSpPr>
        <p:spPr>
          <a:xfrm>
            <a:off x="629092" y="304800"/>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28</a:t>
            </a:r>
          </a:p>
        </p:txBody>
      </p:sp>
      <p:sp>
        <p:nvSpPr>
          <p:cNvPr id="4" name="TextBox 4"/>
          <p:cNvSpPr txBox="1"/>
          <p:nvPr/>
        </p:nvSpPr>
        <p:spPr>
          <a:xfrm>
            <a:off x="3997511" y="534902"/>
            <a:ext cx="7964204" cy="1447800"/>
          </a:xfrm>
          <a:prstGeom prst="rect">
            <a:avLst/>
          </a:prstGeom>
        </p:spPr>
        <p:txBody>
          <a:bodyPr lIns="0" tIns="0" rIns="0" bIns="0" rtlCol="0" anchor="t">
            <a:spAutoFit/>
          </a:bodyPr>
          <a:lstStyle/>
          <a:p>
            <a:pPr>
              <a:lnSpc>
                <a:spcPts val="5759"/>
              </a:lnSpc>
            </a:pPr>
            <a:r>
              <a:rPr lang="en-US" sz="4800">
                <a:solidFill>
                  <a:srgbClr val="191919"/>
                </a:solidFill>
                <a:latin typeface="Gagalin"/>
              </a:rPr>
              <a:t>1° REUNIÓN VIRTUAL DEL CONSEJO ASESOR</a:t>
            </a:r>
          </a:p>
        </p:txBody>
      </p:sp>
      <p:sp>
        <p:nvSpPr>
          <p:cNvPr id="5" name="TextBox 5"/>
          <p:cNvSpPr txBox="1"/>
          <p:nvPr/>
        </p:nvSpPr>
        <p:spPr>
          <a:xfrm>
            <a:off x="2280551" y="1973177"/>
            <a:ext cx="6994475" cy="14573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Primera Reunión Extraordinaria del Consejo Asesor de SRT UNSa. </a:t>
            </a:r>
          </a:p>
          <a:p>
            <a:pPr algn="just">
              <a:lnSpc>
                <a:spcPts val="2879"/>
              </a:lnSpc>
              <a:spcBef>
                <a:spcPct val="0"/>
              </a:spcBef>
            </a:pPr>
            <a:r>
              <a:rPr lang="en-US" sz="2400">
                <a:solidFill>
                  <a:srgbClr val="000000"/>
                </a:solidFill>
                <a:latin typeface="Glacial Indifference"/>
              </a:rPr>
              <a:t>Realizada a través de Tecnologías de la Información y las Comunicaciones (TIC) - Res. N° 092-SRT-2020.  </a:t>
            </a:r>
          </a:p>
        </p:txBody>
      </p:sp>
      <p:sp>
        <p:nvSpPr>
          <p:cNvPr id="6" name="AutoShape 6"/>
          <p:cNvSpPr/>
          <p:nvPr/>
        </p:nvSpPr>
        <p:spPr>
          <a:xfrm>
            <a:off x="15028900" y="3430502"/>
            <a:ext cx="3259100" cy="937562"/>
          </a:xfrm>
          <a:prstGeom prst="rect">
            <a:avLst/>
          </a:prstGeom>
          <a:solidFill>
            <a:srgbClr val="CCEBE6"/>
          </a:solidFill>
        </p:spPr>
      </p:sp>
      <p:sp>
        <p:nvSpPr>
          <p:cNvPr id="7" name="TextBox 7"/>
          <p:cNvSpPr txBox="1"/>
          <p:nvPr/>
        </p:nvSpPr>
        <p:spPr>
          <a:xfrm>
            <a:off x="15657992" y="3537333"/>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02</a:t>
            </a:r>
          </a:p>
        </p:txBody>
      </p:sp>
      <p:sp>
        <p:nvSpPr>
          <p:cNvPr id="8" name="TextBox 8"/>
          <p:cNvSpPr txBox="1"/>
          <p:nvPr/>
        </p:nvSpPr>
        <p:spPr>
          <a:xfrm>
            <a:off x="6564097" y="3899283"/>
            <a:ext cx="7964204" cy="1447800"/>
          </a:xfrm>
          <a:prstGeom prst="rect">
            <a:avLst/>
          </a:prstGeom>
        </p:spPr>
        <p:txBody>
          <a:bodyPr lIns="0" tIns="0" rIns="0" bIns="0" rtlCol="0" anchor="t">
            <a:spAutoFit/>
          </a:bodyPr>
          <a:lstStyle/>
          <a:p>
            <a:pPr>
              <a:lnSpc>
                <a:spcPts val="5759"/>
              </a:lnSpc>
            </a:pPr>
            <a:r>
              <a:rPr lang="en-US" sz="4800">
                <a:solidFill>
                  <a:srgbClr val="191919"/>
                </a:solidFill>
                <a:latin typeface="Gagalin"/>
              </a:rPr>
              <a:t>2° REUNIÓN VIRTUAL DEL CONSEJO ASESOR</a:t>
            </a:r>
          </a:p>
        </p:txBody>
      </p:sp>
      <p:sp>
        <p:nvSpPr>
          <p:cNvPr id="9" name="TextBox 9"/>
          <p:cNvSpPr txBox="1"/>
          <p:nvPr/>
        </p:nvSpPr>
        <p:spPr>
          <a:xfrm>
            <a:off x="4569046" y="5337558"/>
            <a:ext cx="13325513" cy="18192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Los temas a tratar son: </a:t>
            </a:r>
          </a:p>
          <a:p>
            <a:pPr algn="just">
              <a:lnSpc>
                <a:spcPts val="2879"/>
              </a:lnSpc>
              <a:spcBef>
                <a:spcPct val="0"/>
              </a:spcBef>
            </a:pPr>
            <a:r>
              <a:rPr lang="en-US" sz="2400">
                <a:solidFill>
                  <a:srgbClr val="000000"/>
                </a:solidFill>
                <a:latin typeface="Glacial Indifference"/>
              </a:rPr>
              <a:t>1). Propuestas de adecuación del Calendario Académico 2020 de la Sede Regional Tartagal.</a:t>
            </a:r>
          </a:p>
          <a:p>
            <a:pPr algn="just">
              <a:lnSpc>
                <a:spcPts val="2879"/>
              </a:lnSpc>
              <a:spcBef>
                <a:spcPct val="0"/>
              </a:spcBef>
            </a:pPr>
            <a:r>
              <a:rPr lang="en-US" sz="2400">
                <a:solidFill>
                  <a:srgbClr val="000000"/>
                </a:solidFill>
                <a:latin typeface="Glacial Indifference"/>
              </a:rPr>
              <a:t>2). Protocolo de toma de exámenes virtuales.</a:t>
            </a:r>
          </a:p>
          <a:p>
            <a:pPr algn="just">
              <a:lnSpc>
                <a:spcPts val="2879"/>
              </a:lnSpc>
              <a:spcBef>
                <a:spcPct val="0"/>
              </a:spcBef>
            </a:pPr>
            <a:r>
              <a:rPr lang="en-US" sz="2400">
                <a:solidFill>
                  <a:srgbClr val="000000"/>
                </a:solidFill>
                <a:latin typeface="Glacial Indifference"/>
              </a:rPr>
              <a:t>3). Conformación de la Unidad de Estudios Sociales y de Comunicación (UNESCOM)</a:t>
            </a:r>
          </a:p>
          <a:p>
            <a:pPr algn="just">
              <a:lnSpc>
                <a:spcPts val="2879"/>
              </a:lnSpc>
              <a:spcBef>
                <a:spcPct val="0"/>
              </a:spcBef>
            </a:pPr>
            <a:r>
              <a:rPr lang="en-US" sz="2400">
                <a:solidFill>
                  <a:srgbClr val="000000"/>
                </a:solidFill>
                <a:latin typeface="Glacial Indifference"/>
              </a:rPr>
              <a:t>4). Proyecto "Aprendiendo Matemática a través de las TIC".</a:t>
            </a:r>
          </a:p>
        </p:txBody>
      </p:sp>
      <p:sp>
        <p:nvSpPr>
          <p:cNvPr id="10" name="AutoShape 10"/>
          <p:cNvSpPr/>
          <p:nvPr/>
        </p:nvSpPr>
        <p:spPr>
          <a:xfrm>
            <a:off x="0" y="6975476"/>
            <a:ext cx="3259100" cy="937562"/>
          </a:xfrm>
          <a:prstGeom prst="rect">
            <a:avLst/>
          </a:prstGeom>
          <a:solidFill>
            <a:srgbClr val="CCEBE6"/>
          </a:solidFill>
        </p:spPr>
      </p:sp>
      <p:sp>
        <p:nvSpPr>
          <p:cNvPr id="11" name="TextBox 11"/>
          <p:cNvSpPr txBox="1"/>
          <p:nvPr/>
        </p:nvSpPr>
        <p:spPr>
          <a:xfrm>
            <a:off x="629092" y="6975476"/>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14</a:t>
            </a:r>
          </a:p>
        </p:txBody>
      </p:sp>
      <p:sp>
        <p:nvSpPr>
          <p:cNvPr id="12" name="TextBox 12"/>
          <p:cNvSpPr txBox="1"/>
          <p:nvPr/>
        </p:nvSpPr>
        <p:spPr>
          <a:xfrm>
            <a:off x="2744687" y="7699375"/>
            <a:ext cx="14097744" cy="1487587"/>
          </a:xfrm>
          <a:prstGeom prst="rect">
            <a:avLst/>
          </a:prstGeom>
        </p:spPr>
        <p:txBody>
          <a:bodyPr lIns="0" tIns="0" rIns="0" bIns="0" rtlCol="0" anchor="t">
            <a:spAutoFit/>
          </a:bodyPr>
          <a:lstStyle/>
          <a:p>
            <a:pPr algn="ctr">
              <a:lnSpc>
                <a:spcPts val="5759"/>
              </a:lnSpc>
              <a:spcBef>
                <a:spcPct val="0"/>
              </a:spcBef>
            </a:pPr>
            <a:r>
              <a:rPr lang="en-US" sz="4800" dirty="0">
                <a:solidFill>
                  <a:srgbClr val="000000"/>
                </a:solidFill>
                <a:latin typeface="Gagalin"/>
              </a:rPr>
              <a:t>READECUACIÓN DEL CALENDARIO ACADÉMICO </a:t>
            </a:r>
            <a:r>
              <a:rPr lang="en-US" sz="4800" dirty="0" smtClean="0">
                <a:solidFill>
                  <a:srgbClr val="000000"/>
                </a:solidFill>
                <a:latin typeface="Gagalin"/>
              </a:rPr>
              <a:t>2020PARA</a:t>
            </a:r>
            <a:endParaRPr lang="en-US" sz="4800" dirty="0">
              <a:solidFill>
                <a:srgbClr val="000000"/>
              </a:solidFill>
              <a:latin typeface="Gagalin"/>
            </a:endParaRPr>
          </a:p>
          <a:p>
            <a:pPr algn="ctr">
              <a:lnSpc>
                <a:spcPts val="5759"/>
              </a:lnSpc>
              <a:spcBef>
                <a:spcPct val="0"/>
              </a:spcBef>
            </a:pPr>
            <a:r>
              <a:rPr lang="en-US" sz="4800" dirty="0">
                <a:solidFill>
                  <a:srgbClr val="000000"/>
                </a:solidFill>
                <a:latin typeface="Gagalin"/>
              </a:rPr>
              <a:t>LA SEDE REGIONAL TARTAGAL</a:t>
            </a:r>
          </a:p>
        </p:txBody>
      </p:sp>
      <p:sp>
        <p:nvSpPr>
          <p:cNvPr id="13" name="TextBox 13"/>
          <p:cNvSpPr txBox="1"/>
          <p:nvPr/>
        </p:nvSpPr>
        <p:spPr>
          <a:xfrm>
            <a:off x="10405141" y="9334500"/>
            <a:ext cx="5631359" cy="542925"/>
          </a:xfrm>
          <a:prstGeom prst="rect">
            <a:avLst/>
          </a:prstGeom>
        </p:spPr>
        <p:txBody>
          <a:bodyPr lIns="0" tIns="0" rIns="0" bIns="0" rtlCol="0" anchor="t">
            <a:spAutoFit/>
          </a:bodyPr>
          <a:lstStyle/>
          <a:p>
            <a:pPr algn="ctr">
              <a:lnSpc>
                <a:spcPts val="4320"/>
              </a:lnSpc>
              <a:spcBef>
                <a:spcPct val="0"/>
              </a:spcBef>
            </a:pPr>
            <a:r>
              <a:rPr lang="en-US" sz="3600" dirty="0" err="1">
                <a:solidFill>
                  <a:srgbClr val="000000"/>
                </a:solidFill>
                <a:latin typeface="Gagalin"/>
              </a:rPr>
              <a:t>Resolución</a:t>
            </a:r>
            <a:r>
              <a:rPr lang="en-US" sz="3600" dirty="0">
                <a:solidFill>
                  <a:srgbClr val="000000"/>
                </a:solidFill>
                <a:latin typeface="Gagalin"/>
              </a:rPr>
              <a:t> N° 099-SRT-2020</a:t>
            </a:r>
          </a:p>
        </p:txBody>
      </p:sp>
      <p:sp>
        <p:nvSpPr>
          <p:cNvPr id="14" name="AutoShape 14"/>
          <p:cNvSpPr/>
          <p:nvPr/>
        </p:nvSpPr>
        <p:spPr>
          <a:xfrm>
            <a:off x="12591729" y="2511990"/>
            <a:ext cx="3259100" cy="937562"/>
          </a:xfrm>
          <a:prstGeom prst="rect">
            <a:avLst/>
          </a:prstGeom>
          <a:solidFill>
            <a:srgbClr val="CCEBE6"/>
          </a:solidFill>
        </p:spPr>
      </p:sp>
      <p:sp>
        <p:nvSpPr>
          <p:cNvPr id="15" name="TextBox 15"/>
          <p:cNvSpPr txBox="1"/>
          <p:nvPr/>
        </p:nvSpPr>
        <p:spPr>
          <a:xfrm>
            <a:off x="13220821" y="2521515"/>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julio</a:t>
            </a:r>
          </a:p>
        </p:txBody>
      </p:sp>
    </p:spTree>
    <p:extLst>
      <p:ext uri="{BB962C8B-B14F-4D97-AF65-F5344CB8AC3E}">
        <p14:creationId xmlns:p14="http://schemas.microsoft.com/office/powerpoint/2010/main" val="266984115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97969"/>
            <a:ext cx="3259100" cy="937562"/>
          </a:xfrm>
          <a:prstGeom prst="rect">
            <a:avLst/>
          </a:prstGeom>
          <a:solidFill>
            <a:srgbClr val="CCEBE6"/>
          </a:solidFill>
        </p:spPr>
      </p:sp>
      <p:sp>
        <p:nvSpPr>
          <p:cNvPr id="3" name="TextBox 3"/>
          <p:cNvSpPr txBox="1"/>
          <p:nvPr/>
        </p:nvSpPr>
        <p:spPr>
          <a:xfrm>
            <a:off x="629092" y="304800"/>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14</a:t>
            </a:r>
          </a:p>
        </p:txBody>
      </p:sp>
      <p:sp>
        <p:nvSpPr>
          <p:cNvPr id="4" name="TextBox 4"/>
          <p:cNvSpPr txBox="1"/>
          <p:nvPr/>
        </p:nvSpPr>
        <p:spPr>
          <a:xfrm>
            <a:off x="3715155" y="411631"/>
            <a:ext cx="7391400"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Resolución N° 100-SRT-2020</a:t>
            </a:r>
          </a:p>
        </p:txBody>
      </p:sp>
      <p:sp>
        <p:nvSpPr>
          <p:cNvPr id="5" name="TextBox 5"/>
          <p:cNvSpPr txBox="1"/>
          <p:nvPr/>
        </p:nvSpPr>
        <p:spPr>
          <a:xfrm>
            <a:off x="4276955" y="1451310"/>
            <a:ext cx="11523143" cy="10953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APROBAR el procedimiento para RENDIR EXÁMENES FINALES para completar Carreras de pregrado y grado que se dictan en la Sede Regional Tartagal de la Universidad Nacional de Salta, que obra como ANEXO I de la presente resolución.</a:t>
            </a:r>
          </a:p>
        </p:txBody>
      </p:sp>
      <p:sp>
        <p:nvSpPr>
          <p:cNvPr id="6" name="AutoShape 6"/>
          <p:cNvSpPr/>
          <p:nvPr/>
        </p:nvSpPr>
        <p:spPr>
          <a:xfrm>
            <a:off x="15028900" y="3267726"/>
            <a:ext cx="3259100" cy="937562"/>
          </a:xfrm>
          <a:prstGeom prst="rect">
            <a:avLst/>
          </a:prstGeom>
          <a:solidFill>
            <a:srgbClr val="CCEBE6"/>
          </a:solidFill>
        </p:spPr>
      </p:sp>
      <p:sp>
        <p:nvSpPr>
          <p:cNvPr id="7" name="TextBox 7"/>
          <p:cNvSpPr txBox="1"/>
          <p:nvPr/>
        </p:nvSpPr>
        <p:spPr>
          <a:xfrm>
            <a:off x="15800098" y="3267726"/>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18</a:t>
            </a:r>
          </a:p>
        </p:txBody>
      </p:sp>
      <p:sp>
        <p:nvSpPr>
          <p:cNvPr id="8" name="TextBox 8"/>
          <p:cNvSpPr txBox="1"/>
          <p:nvPr/>
        </p:nvSpPr>
        <p:spPr>
          <a:xfrm>
            <a:off x="5105400" y="3364610"/>
            <a:ext cx="9144000" cy="743793"/>
          </a:xfrm>
          <a:prstGeom prst="rect">
            <a:avLst/>
          </a:prstGeom>
        </p:spPr>
        <p:txBody>
          <a:bodyPr wrap="square" lIns="0" tIns="0" rIns="0" bIns="0" rtlCol="0" anchor="t">
            <a:spAutoFit/>
          </a:bodyPr>
          <a:lstStyle/>
          <a:p>
            <a:pPr algn="ctr">
              <a:lnSpc>
                <a:spcPts val="5759"/>
              </a:lnSpc>
              <a:spcBef>
                <a:spcPct val="0"/>
              </a:spcBef>
            </a:pPr>
            <a:r>
              <a:rPr lang="en-US" sz="4800" dirty="0">
                <a:solidFill>
                  <a:srgbClr val="000000"/>
                </a:solidFill>
                <a:latin typeface="Gagalin"/>
              </a:rPr>
              <a:t>CONTACTO CON EGRESADOS</a:t>
            </a:r>
          </a:p>
        </p:txBody>
      </p:sp>
      <p:sp>
        <p:nvSpPr>
          <p:cNvPr id="9" name="TextBox 9"/>
          <p:cNvSpPr txBox="1"/>
          <p:nvPr/>
        </p:nvSpPr>
        <p:spPr>
          <a:xfrm>
            <a:off x="3715155" y="4410075"/>
            <a:ext cx="11523143" cy="733425"/>
          </a:xfrm>
          <a:prstGeom prst="rect">
            <a:avLst/>
          </a:prstGeom>
        </p:spPr>
        <p:txBody>
          <a:bodyPr lIns="0" tIns="0" rIns="0" bIns="0" rtlCol="0" anchor="t">
            <a:spAutoFit/>
          </a:bodyPr>
          <a:lstStyle/>
          <a:p>
            <a:pPr algn="just">
              <a:lnSpc>
                <a:spcPts val="2879"/>
              </a:lnSpc>
              <a:spcBef>
                <a:spcPct val="0"/>
              </a:spcBef>
            </a:pPr>
            <a:r>
              <a:rPr lang="en-US" sz="2400" dirty="0">
                <a:solidFill>
                  <a:srgbClr val="000000"/>
                </a:solidFill>
                <a:latin typeface="Glacial Indifference"/>
              </a:rPr>
              <a:t>Se </a:t>
            </a:r>
            <a:r>
              <a:rPr lang="en-US" sz="2400" dirty="0" err="1">
                <a:solidFill>
                  <a:srgbClr val="000000"/>
                </a:solidFill>
                <a:latin typeface="Glacial Indifference"/>
              </a:rPr>
              <a:t>habilita</a:t>
            </a:r>
            <a:r>
              <a:rPr lang="en-US" sz="2400" dirty="0">
                <a:solidFill>
                  <a:srgbClr val="000000"/>
                </a:solidFill>
                <a:latin typeface="Glacial Indifference"/>
              </a:rPr>
              <a:t> un canal de </a:t>
            </a:r>
            <a:r>
              <a:rPr lang="en-US" sz="2400" dirty="0" err="1">
                <a:solidFill>
                  <a:srgbClr val="000000"/>
                </a:solidFill>
                <a:latin typeface="Glacial Indifference"/>
              </a:rPr>
              <a:t>comunicación</a:t>
            </a:r>
            <a:r>
              <a:rPr lang="en-US" sz="2400" dirty="0">
                <a:solidFill>
                  <a:srgbClr val="000000"/>
                </a:solidFill>
                <a:latin typeface="Glacial Indifference"/>
              </a:rPr>
              <a:t> virtual, </a:t>
            </a:r>
            <a:r>
              <a:rPr lang="en-US" sz="2400" dirty="0" err="1">
                <a:solidFill>
                  <a:srgbClr val="000000"/>
                </a:solidFill>
                <a:latin typeface="Glacial Indifference"/>
              </a:rPr>
              <a:t>para</a:t>
            </a:r>
            <a:r>
              <a:rPr lang="en-US" sz="2400" dirty="0">
                <a:solidFill>
                  <a:srgbClr val="000000"/>
                </a:solidFill>
                <a:latin typeface="Glacial Indifference"/>
              </a:rPr>
              <a:t> </a:t>
            </a:r>
            <a:r>
              <a:rPr lang="en-US" sz="2400" dirty="0" err="1">
                <a:solidFill>
                  <a:srgbClr val="000000"/>
                </a:solidFill>
                <a:latin typeface="Glacial Indifference"/>
              </a:rPr>
              <a:t>que</a:t>
            </a:r>
            <a:r>
              <a:rPr lang="en-US" sz="2400" dirty="0">
                <a:solidFill>
                  <a:srgbClr val="000000"/>
                </a:solidFill>
                <a:latin typeface="Glacial Indifference"/>
              </a:rPr>
              <a:t> los </a:t>
            </a:r>
            <a:r>
              <a:rPr lang="en-US" sz="2400" dirty="0" err="1">
                <a:solidFill>
                  <a:srgbClr val="000000"/>
                </a:solidFill>
                <a:latin typeface="Glacial Indifference"/>
              </a:rPr>
              <a:t>egresados</a:t>
            </a:r>
            <a:r>
              <a:rPr lang="en-US" sz="2400" dirty="0">
                <a:solidFill>
                  <a:srgbClr val="000000"/>
                </a:solidFill>
                <a:latin typeface="Glacial Indifference"/>
              </a:rPr>
              <a:t> </a:t>
            </a:r>
            <a:r>
              <a:rPr lang="en-US" sz="2400" dirty="0" err="1">
                <a:solidFill>
                  <a:srgbClr val="000000"/>
                </a:solidFill>
                <a:latin typeface="Glacial Indifference"/>
              </a:rPr>
              <a:t>soliciten</a:t>
            </a:r>
            <a:r>
              <a:rPr lang="en-US" sz="2400" dirty="0">
                <a:solidFill>
                  <a:srgbClr val="000000"/>
                </a:solidFill>
                <a:latin typeface="Glacial Indifference"/>
              </a:rPr>
              <a:t> o </a:t>
            </a:r>
            <a:r>
              <a:rPr lang="en-US" sz="2400" dirty="0" err="1">
                <a:solidFill>
                  <a:srgbClr val="000000"/>
                </a:solidFill>
                <a:latin typeface="Glacial Indifference"/>
              </a:rPr>
              <a:t>despejen</a:t>
            </a:r>
            <a:r>
              <a:rPr lang="en-US" sz="2400" dirty="0">
                <a:solidFill>
                  <a:srgbClr val="000000"/>
                </a:solidFill>
                <a:latin typeface="Glacial Indifference"/>
              </a:rPr>
              <a:t> </a:t>
            </a:r>
            <a:r>
              <a:rPr lang="en-US" sz="2400" dirty="0" err="1">
                <a:solidFill>
                  <a:srgbClr val="000000"/>
                </a:solidFill>
                <a:latin typeface="Glacial Indifference"/>
              </a:rPr>
              <a:t>dudas</a:t>
            </a:r>
            <a:r>
              <a:rPr lang="en-US" sz="2400" dirty="0">
                <a:solidFill>
                  <a:srgbClr val="000000"/>
                </a:solidFill>
                <a:latin typeface="Glacial Indifference"/>
              </a:rPr>
              <a:t> </a:t>
            </a:r>
            <a:r>
              <a:rPr lang="en-US" sz="2400" dirty="0" err="1">
                <a:solidFill>
                  <a:srgbClr val="000000"/>
                </a:solidFill>
                <a:latin typeface="Glacial Indifference"/>
              </a:rPr>
              <a:t>respecto</a:t>
            </a:r>
            <a:r>
              <a:rPr lang="en-US" sz="2400" dirty="0">
                <a:solidFill>
                  <a:srgbClr val="000000"/>
                </a:solidFill>
                <a:latin typeface="Glacial Indifference"/>
              </a:rPr>
              <a:t> a </a:t>
            </a:r>
            <a:r>
              <a:rPr lang="en-US" sz="2400" dirty="0" err="1">
                <a:solidFill>
                  <a:srgbClr val="000000"/>
                </a:solidFill>
                <a:latin typeface="Glacial Indifference"/>
              </a:rPr>
              <a:t>sus</a:t>
            </a:r>
            <a:r>
              <a:rPr lang="en-US" sz="2400" dirty="0">
                <a:solidFill>
                  <a:srgbClr val="000000"/>
                </a:solidFill>
                <a:latin typeface="Glacial Indifference"/>
              </a:rPr>
              <a:t> </a:t>
            </a:r>
            <a:r>
              <a:rPr lang="en-US" sz="2400" dirty="0" err="1">
                <a:solidFill>
                  <a:srgbClr val="000000"/>
                </a:solidFill>
                <a:latin typeface="Glacial Indifference"/>
              </a:rPr>
              <a:t>titulos</a:t>
            </a:r>
            <a:r>
              <a:rPr lang="en-US" sz="2400" dirty="0">
                <a:solidFill>
                  <a:srgbClr val="000000"/>
                </a:solidFill>
                <a:latin typeface="Glacial Indifference"/>
              </a:rPr>
              <a:t>.  "titulossrtunsa@gmail.com"</a:t>
            </a:r>
          </a:p>
        </p:txBody>
      </p:sp>
      <p:sp>
        <p:nvSpPr>
          <p:cNvPr id="10" name="TextBox 10"/>
          <p:cNvSpPr txBox="1"/>
          <p:nvPr/>
        </p:nvSpPr>
        <p:spPr>
          <a:xfrm>
            <a:off x="3730335" y="5867400"/>
            <a:ext cx="7376220"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ResOLUCIÓN N° 103-SRT-2020</a:t>
            </a:r>
          </a:p>
        </p:txBody>
      </p:sp>
      <p:sp>
        <p:nvSpPr>
          <p:cNvPr id="11" name="AutoShape 11"/>
          <p:cNvSpPr/>
          <p:nvPr/>
        </p:nvSpPr>
        <p:spPr>
          <a:xfrm>
            <a:off x="0" y="5505450"/>
            <a:ext cx="3259100" cy="937562"/>
          </a:xfrm>
          <a:prstGeom prst="rect">
            <a:avLst/>
          </a:prstGeom>
          <a:solidFill>
            <a:srgbClr val="CCEBE6"/>
          </a:solidFill>
        </p:spPr>
      </p:sp>
      <p:sp>
        <p:nvSpPr>
          <p:cNvPr id="12" name="TextBox 12"/>
          <p:cNvSpPr txBox="1"/>
          <p:nvPr/>
        </p:nvSpPr>
        <p:spPr>
          <a:xfrm>
            <a:off x="629092" y="5505450"/>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30</a:t>
            </a:r>
          </a:p>
        </p:txBody>
      </p:sp>
      <p:sp>
        <p:nvSpPr>
          <p:cNvPr id="13" name="TextBox 13"/>
          <p:cNvSpPr txBox="1"/>
          <p:nvPr/>
        </p:nvSpPr>
        <p:spPr>
          <a:xfrm>
            <a:off x="4738195" y="7014147"/>
            <a:ext cx="8811610" cy="18192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Turno Especial de Exámenes correspondiente al mes de AGOSTO, conforme a lo establecido en la Res. CS N° 084-2020 y REs. N° 099-SRT-2020, que fija la READECUACIÓN DEL CALENDARIO ACADÉMICO DEL AÑO 2020, para ésta Dependencia Universitaria.</a:t>
            </a:r>
          </a:p>
        </p:txBody>
      </p:sp>
    </p:spTree>
    <p:extLst>
      <p:ext uri="{BB962C8B-B14F-4D97-AF65-F5344CB8AC3E}">
        <p14:creationId xmlns:p14="http://schemas.microsoft.com/office/powerpoint/2010/main" val="201692997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97969"/>
            <a:ext cx="3259100" cy="937562"/>
          </a:xfrm>
          <a:prstGeom prst="rect">
            <a:avLst/>
          </a:prstGeom>
          <a:solidFill>
            <a:srgbClr val="CCEBE6"/>
          </a:solidFill>
        </p:spPr>
      </p:sp>
      <p:sp>
        <p:nvSpPr>
          <p:cNvPr id="3" name="TextBox 3"/>
          <p:cNvSpPr txBox="1"/>
          <p:nvPr/>
        </p:nvSpPr>
        <p:spPr>
          <a:xfrm>
            <a:off x="629092" y="304800"/>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30</a:t>
            </a:r>
          </a:p>
        </p:txBody>
      </p:sp>
      <p:sp>
        <p:nvSpPr>
          <p:cNvPr id="4" name="TextBox 4"/>
          <p:cNvSpPr txBox="1"/>
          <p:nvPr/>
        </p:nvSpPr>
        <p:spPr>
          <a:xfrm>
            <a:off x="1956777" y="411631"/>
            <a:ext cx="14821710" cy="14478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Resolución N° 104-SRT-2020 tecnicatura y licenciatura en comunicación social</a:t>
            </a:r>
          </a:p>
        </p:txBody>
      </p:sp>
      <p:sp>
        <p:nvSpPr>
          <p:cNvPr id="5" name="TextBox 5"/>
          <p:cNvSpPr txBox="1"/>
          <p:nvPr/>
        </p:nvSpPr>
        <p:spPr>
          <a:xfrm>
            <a:off x="413713" y="2345837"/>
            <a:ext cx="15828052" cy="10953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Turno Especial de Exámenes correspondiente al mes de AGOSTO, conforme a lo establecido en la Res. CS N° 084-2020 y REs. N° 099-SRT-2020, que fija la READECUACIÓN DEL CALENDARIO ACADÉMICO DEL AÑO 2020, para ésta Dependencia Universitaria.</a:t>
            </a:r>
          </a:p>
        </p:txBody>
      </p:sp>
      <p:sp>
        <p:nvSpPr>
          <p:cNvPr id="6" name="TextBox 6"/>
          <p:cNvSpPr txBox="1"/>
          <p:nvPr/>
        </p:nvSpPr>
        <p:spPr>
          <a:xfrm>
            <a:off x="0" y="4110655"/>
            <a:ext cx="12166084" cy="14478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Res. N° 105-SRT-2020 CARRERA PROFESORADO Y LICENCIATURA EN LETRAS </a:t>
            </a:r>
          </a:p>
        </p:txBody>
      </p:sp>
      <p:sp>
        <p:nvSpPr>
          <p:cNvPr id="7" name="TextBox 7"/>
          <p:cNvSpPr txBox="1"/>
          <p:nvPr/>
        </p:nvSpPr>
        <p:spPr>
          <a:xfrm>
            <a:off x="413713" y="5868035"/>
            <a:ext cx="16443039" cy="10953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Turno Especial de Exámenes correspondiente al mes de AGOSTO, conforme a lo establecido en la Res. CS N° 084-2020 y REs. N° 099-SRT-2020, que fija la READECUACIÓN DEL CALENDARIO ACADÉMICO DEL AÑO 2020, para ésta Dependencia Universitaria.</a:t>
            </a:r>
          </a:p>
        </p:txBody>
      </p:sp>
      <p:sp>
        <p:nvSpPr>
          <p:cNvPr id="8" name="TextBox 8"/>
          <p:cNvSpPr txBox="1"/>
          <p:nvPr/>
        </p:nvSpPr>
        <p:spPr>
          <a:xfrm>
            <a:off x="5089829" y="7604899"/>
            <a:ext cx="12189619"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Res. N° 106-SRT-2020 CARRERA DE ENFERMERÍA</a:t>
            </a:r>
          </a:p>
        </p:txBody>
      </p:sp>
      <p:sp>
        <p:nvSpPr>
          <p:cNvPr id="9" name="TextBox 9"/>
          <p:cNvSpPr txBox="1"/>
          <p:nvPr/>
        </p:nvSpPr>
        <p:spPr>
          <a:xfrm>
            <a:off x="413713" y="8705850"/>
            <a:ext cx="16443039" cy="10953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Turno Especial de Exámenes correspondiente al mes de AGOSTO, conforme a lo establecido en la Res. CS N° 084-2020 y REs. N° 099-SRT-2020, que fija la READECUACIÓN DEL CALENDARIO ACADÉMICO DEL AÑO 2020, para ésta Dependencia Universitaria.</a:t>
            </a:r>
          </a:p>
        </p:txBody>
      </p:sp>
    </p:spTree>
    <p:extLst>
      <p:ext uri="{BB962C8B-B14F-4D97-AF65-F5344CB8AC3E}">
        <p14:creationId xmlns:p14="http://schemas.microsoft.com/office/powerpoint/2010/main" val="121679488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97969"/>
            <a:ext cx="3259100" cy="937562"/>
          </a:xfrm>
          <a:prstGeom prst="rect">
            <a:avLst/>
          </a:prstGeom>
          <a:solidFill>
            <a:srgbClr val="CCEBE6"/>
          </a:solidFill>
        </p:spPr>
      </p:sp>
      <p:sp>
        <p:nvSpPr>
          <p:cNvPr id="3" name="TextBox 3"/>
          <p:cNvSpPr txBox="1"/>
          <p:nvPr/>
        </p:nvSpPr>
        <p:spPr>
          <a:xfrm>
            <a:off x="629092" y="304800"/>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30</a:t>
            </a:r>
          </a:p>
        </p:txBody>
      </p:sp>
      <p:sp>
        <p:nvSpPr>
          <p:cNvPr id="4" name="TextBox 4"/>
          <p:cNvSpPr txBox="1"/>
          <p:nvPr/>
        </p:nvSpPr>
        <p:spPr>
          <a:xfrm>
            <a:off x="3719228" y="304800"/>
            <a:ext cx="7103715"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RESOLUCIÓN N° 111-SRT-2020</a:t>
            </a:r>
          </a:p>
        </p:txBody>
      </p:sp>
      <p:sp>
        <p:nvSpPr>
          <p:cNvPr id="5" name="TextBox 5"/>
          <p:cNvSpPr txBox="1"/>
          <p:nvPr/>
        </p:nvSpPr>
        <p:spPr>
          <a:xfrm>
            <a:off x="3719228" y="1135531"/>
            <a:ext cx="13261925" cy="723900"/>
          </a:xfrm>
          <a:prstGeom prst="rect">
            <a:avLst/>
          </a:prstGeom>
        </p:spPr>
        <p:txBody>
          <a:bodyPr lIns="0" tIns="0" rIns="0" bIns="0" rtlCol="0" anchor="t">
            <a:spAutoFit/>
          </a:bodyPr>
          <a:lstStyle/>
          <a:p>
            <a:pPr algn="ctr">
              <a:lnSpc>
                <a:spcPts val="5759"/>
              </a:lnSpc>
              <a:spcBef>
                <a:spcPct val="0"/>
              </a:spcBef>
            </a:pPr>
            <a:r>
              <a:rPr lang="en-US" sz="4800" dirty="0">
                <a:solidFill>
                  <a:srgbClr val="000000"/>
                </a:solidFill>
                <a:latin typeface="Gagalin"/>
              </a:rPr>
              <a:t>PRÓRROGA DE VENCIMIENTOS DE LAS REGULARIDADES</a:t>
            </a:r>
          </a:p>
        </p:txBody>
      </p:sp>
      <p:sp>
        <p:nvSpPr>
          <p:cNvPr id="6" name="TextBox 6"/>
          <p:cNvSpPr txBox="1"/>
          <p:nvPr/>
        </p:nvSpPr>
        <p:spPr>
          <a:xfrm>
            <a:off x="3259099" y="2681798"/>
            <a:ext cx="11231051" cy="724594"/>
          </a:xfrm>
          <a:prstGeom prst="rect">
            <a:avLst/>
          </a:prstGeom>
        </p:spPr>
        <p:txBody>
          <a:bodyPr lIns="0" tIns="0" rIns="0" bIns="0" rtlCol="0" anchor="t">
            <a:spAutoFit/>
          </a:bodyPr>
          <a:lstStyle/>
          <a:p>
            <a:pPr algn="just">
              <a:lnSpc>
                <a:spcPts val="2882"/>
              </a:lnSpc>
              <a:spcBef>
                <a:spcPct val="0"/>
              </a:spcBef>
            </a:pPr>
            <a:r>
              <a:rPr lang="en-US" sz="2402" dirty="0">
                <a:solidFill>
                  <a:srgbClr val="000000"/>
                </a:solidFill>
                <a:latin typeface="Glacial Indifference"/>
              </a:rPr>
              <a:t>PARA TODAS LAS CARRERAS, HASTA EL 09 DE ABRIL DE 2021 SEGÚN CRONOGRAMA</a:t>
            </a:r>
          </a:p>
          <a:p>
            <a:pPr algn="just">
              <a:lnSpc>
                <a:spcPts val="2882"/>
              </a:lnSpc>
              <a:spcBef>
                <a:spcPct val="0"/>
              </a:spcBef>
            </a:pPr>
            <a:r>
              <a:rPr lang="en-US" sz="2402" dirty="0">
                <a:solidFill>
                  <a:srgbClr val="000000"/>
                </a:solidFill>
                <a:latin typeface="Glacial Indifference"/>
              </a:rPr>
              <a:t> DE READECUACIÓN DEL CALENDARIO ACADÉMICO.</a:t>
            </a:r>
          </a:p>
        </p:txBody>
      </p:sp>
      <p:sp>
        <p:nvSpPr>
          <p:cNvPr id="7" name="AutoShape 7"/>
          <p:cNvSpPr/>
          <p:nvPr/>
        </p:nvSpPr>
        <p:spPr>
          <a:xfrm>
            <a:off x="15028900" y="3044095"/>
            <a:ext cx="3259100" cy="937562"/>
          </a:xfrm>
          <a:prstGeom prst="rect">
            <a:avLst/>
          </a:prstGeom>
          <a:solidFill>
            <a:srgbClr val="CCEBE6"/>
          </a:solidFill>
        </p:spPr>
      </p:sp>
      <p:sp>
        <p:nvSpPr>
          <p:cNvPr id="8" name="TextBox 8"/>
          <p:cNvSpPr txBox="1"/>
          <p:nvPr/>
        </p:nvSpPr>
        <p:spPr>
          <a:xfrm>
            <a:off x="15657992" y="3150926"/>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AGOSTO</a:t>
            </a:r>
          </a:p>
        </p:txBody>
      </p:sp>
      <p:sp>
        <p:nvSpPr>
          <p:cNvPr id="9" name="AutoShape 9"/>
          <p:cNvSpPr/>
          <p:nvPr/>
        </p:nvSpPr>
        <p:spPr>
          <a:xfrm>
            <a:off x="15028900" y="4205938"/>
            <a:ext cx="3259100" cy="937562"/>
          </a:xfrm>
          <a:prstGeom prst="rect">
            <a:avLst/>
          </a:prstGeom>
          <a:solidFill>
            <a:srgbClr val="CCEBE6"/>
          </a:solidFill>
        </p:spPr>
      </p:sp>
      <p:sp>
        <p:nvSpPr>
          <p:cNvPr id="10" name="TextBox 10"/>
          <p:cNvSpPr txBox="1"/>
          <p:nvPr/>
        </p:nvSpPr>
        <p:spPr>
          <a:xfrm>
            <a:off x="15657992" y="4312769"/>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10</a:t>
            </a:r>
          </a:p>
        </p:txBody>
      </p:sp>
      <p:sp>
        <p:nvSpPr>
          <p:cNvPr id="11" name="TextBox 11"/>
          <p:cNvSpPr txBox="1"/>
          <p:nvPr/>
        </p:nvSpPr>
        <p:spPr>
          <a:xfrm>
            <a:off x="7540884" y="3874826"/>
            <a:ext cx="4425851"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INICIO DE CLASES </a:t>
            </a:r>
          </a:p>
        </p:txBody>
      </p:sp>
      <p:sp>
        <p:nvSpPr>
          <p:cNvPr id="12" name="TextBox 12"/>
          <p:cNvSpPr txBox="1"/>
          <p:nvPr/>
        </p:nvSpPr>
        <p:spPr>
          <a:xfrm>
            <a:off x="3069339" y="4693600"/>
            <a:ext cx="20438518" cy="449900"/>
          </a:xfrm>
          <a:prstGeom prst="rect">
            <a:avLst/>
          </a:prstGeom>
        </p:spPr>
        <p:txBody>
          <a:bodyPr lIns="0" tIns="0" rIns="0" bIns="0" rtlCol="0" anchor="t">
            <a:spAutoFit/>
          </a:bodyPr>
          <a:lstStyle/>
          <a:p>
            <a:pPr algn="just">
              <a:lnSpc>
                <a:spcPts val="3579"/>
              </a:lnSpc>
              <a:spcBef>
                <a:spcPct val="0"/>
              </a:spcBef>
            </a:pPr>
            <a:r>
              <a:rPr lang="en-US" sz="2983" dirty="0">
                <a:solidFill>
                  <a:srgbClr val="000000"/>
                </a:solidFill>
                <a:latin typeface="Glacial Indifference"/>
              </a:rPr>
              <a:t>En </a:t>
            </a:r>
            <a:r>
              <a:rPr lang="en-US" sz="2983" dirty="0" err="1">
                <a:solidFill>
                  <a:srgbClr val="000000"/>
                </a:solidFill>
                <a:latin typeface="Glacial Indifference"/>
              </a:rPr>
              <a:t>primera</a:t>
            </a:r>
            <a:r>
              <a:rPr lang="en-US" sz="2983" dirty="0">
                <a:solidFill>
                  <a:srgbClr val="000000"/>
                </a:solidFill>
                <a:latin typeface="Glacial Indifference"/>
              </a:rPr>
              <a:t> </a:t>
            </a:r>
            <a:r>
              <a:rPr lang="en-US" sz="2983" dirty="0" err="1">
                <a:solidFill>
                  <a:srgbClr val="000000"/>
                </a:solidFill>
                <a:latin typeface="Glacial Indifference"/>
              </a:rPr>
              <a:t>instancia</a:t>
            </a:r>
            <a:r>
              <a:rPr lang="en-US" sz="2983" dirty="0">
                <a:solidFill>
                  <a:srgbClr val="000000"/>
                </a:solidFill>
                <a:latin typeface="Glacial Indifference"/>
              </a:rPr>
              <a:t> se </a:t>
            </a:r>
            <a:r>
              <a:rPr lang="en-US" sz="2983" dirty="0" err="1">
                <a:solidFill>
                  <a:srgbClr val="000000"/>
                </a:solidFill>
                <a:latin typeface="Glacial Indifference"/>
              </a:rPr>
              <a:t>retoman</a:t>
            </a:r>
            <a:r>
              <a:rPr lang="en-US" sz="2983" dirty="0">
                <a:solidFill>
                  <a:srgbClr val="000000"/>
                </a:solidFill>
                <a:latin typeface="Glacial Indifference"/>
              </a:rPr>
              <a:t> </a:t>
            </a:r>
            <a:r>
              <a:rPr lang="en-US" sz="2983" dirty="0" err="1">
                <a:solidFill>
                  <a:srgbClr val="000000"/>
                </a:solidFill>
                <a:latin typeface="Glacial Indifference"/>
              </a:rPr>
              <a:t>las</a:t>
            </a:r>
            <a:r>
              <a:rPr lang="en-US" sz="2983" dirty="0">
                <a:solidFill>
                  <a:srgbClr val="000000"/>
                </a:solidFill>
                <a:latin typeface="Glacial Indifference"/>
              </a:rPr>
              <a:t> </a:t>
            </a:r>
            <a:r>
              <a:rPr lang="en-US" sz="2983" dirty="0" err="1">
                <a:solidFill>
                  <a:srgbClr val="000000"/>
                </a:solidFill>
                <a:latin typeface="Glacial Indifference"/>
              </a:rPr>
              <a:t>clases</a:t>
            </a:r>
            <a:r>
              <a:rPr lang="en-US" sz="2983" dirty="0">
                <a:solidFill>
                  <a:srgbClr val="000000"/>
                </a:solidFill>
                <a:latin typeface="Glacial Indifference"/>
              </a:rPr>
              <a:t> de </a:t>
            </a:r>
            <a:r>
              <a:rPr lang="en-US" sz="2983" dirty="0" err="1">
                <a:solidFill>
                  <a:srgbClr val="000000"/>
                </a:solidFill>
                <a:latin typeface="Glacial Indifference"/>
              </a:rPr>
              <a:t>manera</a:t>
            </a:r>
            <a:r>
              <a:rPr lang="en-US" sz="2983" dirty="0">
                <a:solidFill>
                  <a:srgbClr val="000000"/>
                </a:solidFill>
                <a:latin typeface="Glacial Indifference"/>
              </a:rPr>
              <a:t> virtual</a:t>
            </a:r>
          </a:p>
        </p:txBody>
      </p:sp>
      <p:sp>
        <p:nvSpPr>
          <p:cNvPr id="13" name="AutoShape 13"/>
          <p:cNvSpPr/>
          <p:nvPr/>
        </p:nvSpPr>
        <p:spPr>
          <a:xfrm>
            <a:off x="0" y="5677335"/>
            <a:ext cx="3259100" cy="937562"/>
          </a:xfrm>
          <a:prstGeom prst="rect">
            <a:avLst/>
          </a:prstGeom>
          <a:solidFill>
            <a:srgbClr val="CCEBE6"/>
          </a:solidFill>
        </p:spPr>
      </p:sp>
      <p:sp>
        <p:nvSpPr>
          <p:cNvPr id="14" name="TextBox 14"/>
          <p:cNvSpPr txBox="1"/>
          <p:nvPr/>
        </p:nvSpPr>
        <p:spPr>
          <a:xfrm>
            <a:off x="629092" y="5677335"/>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14</a:t>
            </a:r>
          </a:p>
        </p:txBody>
      </p:sp>
      <p:sp>
        <p:nvSpPr>
          <p:cNvPr id="15" name="TextBox 15"/>
          <p:cNvSpPr txBox="1"/>
          <p:nvPr/>
        </p:nvSpPr>
        <p:spPr>
          <a:xfrm>
            <a:off x="3719228" y="5784166"/>
            <a:ext cx="9069139" cy="723900"/>
          </a:xfrm>
          <a:prstGeom prst="rect">
            <a:avLst/>
          </a:prstGeom>
        </p:spPr>
        <p:txBody>
          <a:bodyPr lIns="0" tIns="0" rIns="0" bIns="0" rtlCol="0" anchor="t">
            <a:spAutoFit/>
          </a:bodyPr>
          <a:lstStyle/>
          <a:p>
            <a:pPr algn="ctr">
              <a:lnSpc>
                <a:spcPts val="5759"/>
              </a:lnSpc>
              <a:spcBef>
                <a:spcPct val="0"/>
              </a:spcBef>
            </a:pPr>
            <a:r>
              <a:rPr lang="en-US" sz="4800" dirty="0" err="1">
                <a:solidFill>
                  <a:srgbClr val="000000"/>
                </a:solidFill>
                <a:latin typeface="Gagalin"/>
              </a:rPr>
              <a:t>creación</a:t>
            </a:r>
            <a:r>
              <a:rPr lang="en-US" sz="4800" dirty="0">
                <a:solidFill>
                  <a:srgbClr val="000000"/>
                </a:solidFill>
                <a:latin typeface="Gagalin"/>
              </a:rPr>
              <a:t> de </a:t>
            </a:r>
            <a:r>
              <a:rPr lang="en-US" sz="4800" dirty="0" err="1">
                <a:solidFill>
                  <a:srgbClr val="000000"/>
                </a:solidFill>
                <a:latin typeface="Gagalin"/>
              </a:rPr>
              <a:t>grupos</a:t>
            </a:r>
            <a:r>
              <a:rPr lang="en-US" sz="4800" dirty="0">
                <a:solidFill>
                  <a:srgbClr val="000000"/>
                </a:solidFill>
                <a:latin typeface="Gagalin"/>
              </a:rPr>
              <a:t> de </a:t>
            </a:r>
            <a:r>
              <a:rPr lang="en-US" sz="4800" dirty="0" err="1">
                <a:solidFill>
                  <a:srgbClr val="000000"/>
                </a:solidFill>
                <a:latin typeface="Gagalin"/>
              </a:rPr>
              <a:t>whatsapp</a:t>
            </a:r>
            <a:endParaRPr lang="en-US" sz="4800" dirty="0">
              <a:solidFill>
                <a:srgbClr val="000000"/>
              </a:solidFill>
              <a:latin typeface="Gagalin"/>
            </a:endParaRPr>
          </a:p>
        </p:txBody>
      </p:sp>
      <p:sp>
        <p:nvSpPr>
          <p:cNvPr id="16" name="TextBox 16"/>
          <p:cNvSpPr txBox="1"/>
          <p:nvPr/>
        </p:nvSpPr>
        <p:spPr>
          <a:xfrm>
            <a:off x="3259100" y="6916797"/>
            <a:ext cx="9035242" cy="1457325"/>
          </a:xfrm>
          <a:prstGeom prst="rect">
            <a:avLst/>
          </a:prstGeom>
        </p:spPr>
        <p:txBody>
          <a:bodyPr lIns="0" tIns="0" rIns="0" bIns="0" rtlCol="0" anchor="t">
            <a:spAutoFit/>
          </a:bodyPr>
          <a:lstStyle/>
          <a:p>
            <a:pPr algn="just">
              <a:lnSpc>
                <a:spcPts val="2879"/>
              </a:lnSpc>
            </a:pPr>
            <a:r>
              <a:rPr lang="en-US" sz="2400" dirty="0">
                <a:solidFill>
                  <a:srgbClr val="000000"/>
                </a:solidFill>
                <a:latin typeface="Glacial Indifference"/>
              </a:rPr>
              <a:t>Para </a:t>
            </a:r>
            <a:r>
              <a:rPr lang="en-US" sz="2400" dirty="0" err="1">
                <a:solidFill>
                  <a:srgbClr val="000000"/>
                </a:solidFill>
                <a:latin typeface="Glacial Indifference"/>
              </a:rPr>
              <a:t>llevar</a:t>
            </a:r>
            <a:r>
              <a:rPr lang="en-US" sz="2400" dirty="0">
                <a:solidFill>
                  <a:srgbClr val="000000"/>
                </a:solidFill>
                <a:latin typeface="Glacial Indifference"/>
              </a:rPr>
              <a:t> </a:t>
            </a:r>
            <a:r>
              <a:rPr lang="en-US" sz="2400" dirty="0" err="1">
                <a:solidFill>
                  <a:srgbClr val="000000"/>
                </a:solidFill>
                <a:latin typeface="Glacial Indifference"/>
              </a:rPr>
              <a:t>adelante</a:t>
            </a:r>
            <a:r>
              <a:rPr lang="en-US" sz="2400" dirty="0">
                <a:solidFill>
                  <a:srgbClr val="000000"/>
                </a:solidFill>
                <a:latin typeface="Glacial Indifference"/>
              </a:rPr>
              <a:t> y </a:t>
            </a:r>
            <a:r>
              <a:rPr lang="en-US" sz="2400" dirty="0" err="1">
                <a:solidFill>
                  <a:srgbClr val="000000"/>
                </a:solidFill>
                <a:latin typeface="Glacial Indifference"/>
              </a:rPr>
              <a:t>garantizar</a:t>
            </a:r>
            <a:r>
              <a:rPr lang="en-US" sz="2400" dirty="0">
                <a:solidFill>
                  <a:srgbClr val="000000"/>
                </a:solidFill>
                <a:latin typeface="Glacial Indifference"/>
              </a:rPr>
              <a:t> el </a:t>
            </a:r>
            <a:r>
              <a:rPr lang="en-US" sz="2400" dirty="0" err="1">
                <a:solidFill>
                  <a:srgbClr val="000000"/>
                </a:solidFill>
                <a:latin typeface="Glacial Indifference"/>
              </a:rPr>
              <a:t>dictodo</a:t>
            </a:r>
            <a:r>
              <a:rPr lang="en-US" sz="2400" dirty="0">
                <a:solidFill>
                  <a:srgbClr val="000000"/>
                </a:solidFill>
                <a:latin typeface="Glacial Indifference"/>
              </a:rPr>
              <a:t> de </a:t>
            </a:r>
            <a:r>
              <a:rPr lang="en-US" sz="2400" dirty="0" err="1">
                <a:solidFill>
                  <a:srgbClr val="000000"/>
                </a:solidFill>
                <a:latin typeface="Glacial Indifference"/>
              </a:rPr>
              <a:t>clases</a:t>
            </a:r>
            <a:r>
              <a:rPr lang="en-US" sz="2400" dirty="0">
                <a:solidFill>
                  <a:srgbClr val="000000"/>
                </a:solidFill>
                <a:latin typeface="Glacial Indifference"/>
              </a:rPr>
              <a:t>, se </a:t>
            </a:r>
            <a:r>
              <a:rPr lang="en-US" sz="2400" dirty="0" err="1">
                <a:solidFill>
                  <a:srgbClr val="000000"/>
                </a:solidFill>
                <a:latin typeface="Glacial Indifference"/>
              </a:rPr>
              <a:t>crean</a:t>
            </a:r>
            <a:r>
              <a:rPr lang="en-US" sz="2400" dirty="0">
                <a:solidFill>
                  <a:srgbClr val="000000"/>
                </a:solidFill>
                <a:latin typeface="Glacial Indifference"/>
              </a:rPr>
              <a:t> </a:t>
            </a:r>
            <a:r>
              <a:rPr lang="en-US" sz="2400" dirty="0" err="1">
                <a:solidFill>
                  <a:srgbClr val="000000"/>
                </a:solidFill>
                <a:latin typeface="Glacial Indifference"/>
              </a:rPr>
              <a:t>grupos</a:t>
            </a:r>
            <a:r>
              <a:rPr lang="en-US" sz="2400" dirty="0">
                <a:solidFill>
                  <a:srgbClr val="000000"/>
                </a:solidFill>
                <a:latin typeface="Glacial Indifference"/>
              </a:rPr>
              <a:t> de </a:t>
            </a:r>
            <a:r>
              <a:rPr lang="en-US" sz="2400" dirty="0" err="1">
                <a:solidFill>
                  <a:srgbClr val="000000"/>
                </a:solidFill>
                <a:latin typeface="Glacial Indifference"/>
              </a:rPr>
              <a:t>WhtasApp</a:t>
            </a:r>
            <a:r>
              <a:rPr lang="en-US" sz="2400" dirty="0">
                <a:solidFill>
                  <a:srgbClr val="000000"/>
                </a:solidFill>
                <a:latin typeface="Glacial Indifference"/>
              </a:rPr>
              <a:t> </a:t>
            </a:r>
            <a:r>
              <a:rPr lang="en-US" sz="2400" dirty="0" err="1">
                <a:solidFill>
                  <a:srgbClr val="000000"/>
                </a:solidFill>
                <a:latin typeface="Glacial Indifference"/>
              </a:rPr>
              <a:t>para</a:t>
            </a:r>
            <a:r>
              <a:rPr lang="en-US" sz="2400" dirty="0">
                <a:solidFill>
                  <a:srgbClr val="000000"/>
                </a:solidFill>
                <a:latin typeface="Glacial Indifference"/>
              </a:rPr>
              <a:t> </a:t>
            </a:r>
            <a:r>
              <a:rPr lang="en-US" sz="2400" dirty="0" err="1">
                <a:solidFill>
                  <a:srgbClr val="000000"/>
                </a:solidFill>
                <a:latin typeface="Glacial Indifference"/>
              </a:rPr>
              <a:t>mantener</a:t>
            </a:r>
            <a:r>
              <a:rPr lang="en-US" sz="2400" dirty="0">
                <a:solidFill>
                  <a:srgbClr val="000000"/>
                </a:solidFill>
                <a:latin typeface="Glacial Indifference"/>
              </a:rPr>
              <a:t> </a:t>
            </a:r>
            <a:r>
              <a:rPr lang="en-US" sz="2400" dirty="0" err="1">
                <a:solidFill>
                  <a:srgbClr val="000000"/>
                </a:solidFill>
                <a:latin typeface="Glacial Indifference"/>
              </a:rPr>
              <a:t>contacto</a:t>
            </a:r>
            <a:r>
              <a:rPr lang="en-US" sz="2400" dirty="0">
                <a:solidFill>
                  <a:srgbClr val="000000"/>
                </a:solidFill>
                <a:latin typeface="Glacial Indifference"/>
              </a:rPr>
              <a:t> con </a:t>
            </a:r>
          </a:p>
          <a:p>
            <a:pPr algn="just">
              <a:lnSpc>
                <a:spcPts val="2879"/>
              </a:lnSpc>
              <a:spcBef>
                <a:spcPct val="0"/>
              </a:spcBef>
            </a:pPr>
            <a:r>
              <a:rPr lang="en-US" sz="2400" dirty="0" err="1">
                <a:solidFill>
                  <a:srgbClr val="000000"/>
                </a:solidFill>
                <a:latin typeface="Glacial Indifference"/>
              </a:rPr>
              <a:t>alumnos</a:t>
            </a:r>
            <a:r>
              <a:rPr lang="en-US" sz="2400" dirty="0">
                <a:solidFill>
                  <a:srgbClr val="000000"/>
                </a:solidFill>
                <a:latin typeface="Glacial Indifference"/>
              </a:rPr>
              <a:t>. </a:t>
            </a:r>
            <a:r>
              <a:rPr lang="en-US" sz="2400" dirty="0" err="1">
                <a:solidFill>
                  <a:srgbClr val="000000"/>
                </a:solidFill>
                <a:latin typeface="Glacial Indifference"/>
              </a:rPr>
              <a:t>Cada</a:t>
            </a:r>
            <a:r>
              <a:rPr lang="en-US" sz="2400" dirty="0">
                <a:solidFill>
                  <a:srgbClr val="000000"/>
                </a:solidFill>
                <a:latin typeface="Glacial Indifference"/>
              </a:rPr>
              <a:t> </a:t>
            </a:r>
            <a:r>
              <a:rPr lang="en-US" sz="2400" dirty="0" err="1">
                <a:solidFill>
                  <a:srgbClr val="000000"/>
                </a:solidFill>
                <a:latin typeface="Glacial Indifference"/>
              </a:rPr>
              <a:t>grupo</a:t>
            </a:r>
            <a:r>
              <a:rPr lang="en-US" sz="2400" dirty="0">
                <a:solidFill>
                  <a:srgbClr val="000000"/>
                </a:solidFill>
                <a:latin typeface="Glacial Indifference"/>
              </a:rPr>
              <a:t> </a:t>
            </a:r>
            <a:r>
              <a:rPr lang="en-US" sz="2400" dirty="0" err="1">
                <a:solidFill>
                  <a:srgbClr val="000000"/>
                </a:solidFill>
                <a:latin typeface="Glacial Indifference"/>
              </a:rPr>
              <a:t>es</a:t>
            </a:r>
            <a:r>
              <a:rPr lang="en-US" sz="2400" dirty="0">
                <a:solidFill>
                  <a:srgbClr val="000000"/>
                </a:solidFill>
                <a:latin typeface="Glacial Indifference"/>
              </a:rPr>
              <a:t> </a:t>
            </a:r>
            <a:r>
              <a:rPr lang="en-US" sz="2400" dirty="0" err="1">
                <a:solidFill>
                  <a:srgbClr val="000000"/>
                </a:solidFill>
                <a:latin typeface="Glacial Indifference"/>
              </a:rPr>
              <a:t>gestionado</a:t>
            </a:r>
            <a:r>
              <a:rPr lang="en-US" sz="2400" dirty="0">
                <a:solidFill>
                  <a:srgbClr val="000000"/>
                </a:solidFill>
                <a:latin typeface="Glacial Indifference"/>
              </a:rPr>
              <a:t> </a:t>
            </a:r>
            <a:r>
              <a:rPr lang="en-US" sz="2400" dirty="0" err="1">
                <a:solidFill>
                  <a:srgbClr val="000000"/>
                </a:solidFill>
                <a:latin typeface="Glacial Indifference"/>
              </a:rPr>
              <a:t>por</a:t>
            </a:r>
            <a:r>
              <a:rPr lang="en-US" sz="2400" dirty="0">
                <a:solidFill>
                  <a:srgbClr val="000000"/>
                </a:solidFill>
                <a:latin typeface="Glacial Indifference"/>
              </a:rPr>
              <a:t> el </a:t>
            </a:r>
            <a:r>
              <a:rPr lang="en-US" sz="2400" dirty="0" err="1">
                <a:solidFill>
                  <a:srgbClr val="000000"/>
                </a:solidFill>
                <a:latin typeface="Glacial Indifference"/>
              </a:rPr>
              <a:t>profesor</a:t>
            </a:r>
            <a:r>
              <a:rPr lang="en-US" sz="2400" dirty="0">
                <a:solidFill>
                  <a:srgbClr val="000000"/>
                </a:solidFill>
                <a:latin typeface="Glacial Indifference"/>
              </a:rPr>
              <a:t> a cargo de </a:t>
            </a:r>
            <a:r>
              <a:rPr lang="en-US" sz="2400" dirty="0" err="1">
                <a:solidFill>
                  <a:srgbClr val="000000"/>
                </a:solidFill>
                <a:latin typeface="Glacial Indifference"/>
              </a:rPr>
              <a:t>cada</a:t>
            </a:r>
            <a:r>
              <a:rPr lang="en-US" sz="2400" dirty="0">
                <a:solidFill>
                  <a:srgbClr val="000000"/>
                </a:solidFill>
                <a:latin typeface="Glacial Indifference"/>
              </a:rPr>
              <a:t> </a:t>
            </a:r>
            <a:r>
              <a:rPr lang="en-US" sz="2400" dirty="0" err="1">
                <a:solidFill>
                  <a:srgbClr val="000000"/>
                </a:solidFill>
                <a:latin typeface="Glacial Indifference"/>
              </a:rPr>
              <a:t>materia</a:t>
            </a:r>
            <a:endParaRPr lang="en-US" sz="2400" dirty="0">
              <a:solidFill>
                <a:srgbClr val="000000"/>
              </a:solidFill>
              <a:latin typeface="Glacial Indifference"/>
            </a:endParaRPr>
          </a:p>
        </p:txBody>
      </p:sp>
    </p:spTree>
    <p:extLst>
      <p:ext uri="{BB962C8B-B14F-4D97-AF65-F5344CB8AC3E}">
        <p14:creationId xmlns:p14="http://schemas.microsoft.com/office/powerpoint/2010/main" val="28493718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97969"/>
            <a:ext cx="3259100" cy="937562"/>
          </a:xfrm>
          <a:prstGeom prst="rect">
            <a:avLst/>
          </a:prstGeom>
          <a:solidFill>
            <a:srgbClr val="CCEBE6"/>
          </a:solidFill>
        </p:spPr>
      </p:sp>
      <p:sp>
        <p:nvSpPr>
          <p:cNvPr id="3" name="TextBox 3"/>
          <p:cNvSpPr txBox="1"/>
          <p:nvPr/>
        </p:nvSpPr>
        <p:spPr>
          <a:xfrm>
            <a:off x="629092" y="304800"/>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21</a:t>
            </a:r>
          </a:p>
        </p:txBody>
      </p:sp>
      <p:sp>
        <p:nvSpPr>
          <p:cNvPr id="4" name="TextBox 4"/>
          <p:cNvSpPr txBox="1"/>
          <p:nvPr/>
        </p:nvSpPr>
        <p:spPr>
          <a:xfrm>
            <a:off x="3878850" y="411631"/>
            <a:ext cx="13418549" cy="743793"/>
          </a:xfrm>
          <a:prstGeom prst="rect">
            <a:avLst/>
          </a:prstGeom>
        </p:spPr>
        <p:txBody>
          <a:bodyPr wrap="square" lIns="0" tIns="0" rIns="0" bIns="0" rtlCol="0" anchor="t">
            <a:spAutoFit/>
          </a:bodyPr>
          <a:lstStyle/>
          <a:p>
            <a:pPr algn="ctr">
              <a:lnSpc>
                <a:spcPts val="5759"/>
              </a:lnSpc>
              <a:spcBef>
                <a:spcPct val="0"/>
              </a:spcBef>
            </a:pPr>
            <a:r>
              <a:rPr lang="en-US" sz="4800" dirty="0" err="1">
                <a:solidFill>
                  <a:srgbClr val="000000"/>
                </a:solidFill>
                <a:latin typeface="Gagalin"/>
              </a:rPr>
              <a:t>creación</a:t>
            </a:r>
            <a:r>
              <a:rPr lang="en-US" sz="4800" dirty="0">
                <a:solidFill>
                  <a:srgbClr val="000000"/>
                </a:solidFill>
                <a:latin typeface="Gagalin"/>
              </a:rPr>
              <a:t> del </a:t>
            </a:r>
            <a:r>
              <a:rPr lang="en-US" sz="4800" dirty="0" err="1">
                <a:solidFill>
                  <a:srgbClr val="000000"/>
                </a:solidFill>
                <a:latin typeface="Gagalin"/>
              </a:rPr>
              <a:t>comité</a:t>
            </a:r>
            <a:r>
              <a:rPr lang="en-US" sz="4800" dirty="0">
                <a:solidFill>
                  <a:srgbClr val="000000"/>
                </a:solidFill>
                <a:latin typeface="Gagalin"/>
              </a:rPr>
              <a:t> de </a:t>
            </a:r>
            <a:r>
              <a:rPr lang="en-US" sz="4800" dirty="0" err="1">
                <a:solidFill>
                  <a:srgbClr val="000000"/>
                </a:solidFill>
                <a:latin typeface="Gagalin"/>
              </a:rPr>
              <a:t>emergencia</a:t>
            </a:r>
            <a:r>
              <a:rPr lang="en-US" sz="4800" dirty="0">
                <a:solidFill>
                  <a:srgbClr val="000000"/>
                </a:solidFill>
                <a:latin typeface="Gagalin"/>
              </a:rPr>
              <a:t> </a:t>
            </a:r>
            <a:r>
              <a:rPr lang="en-US" sz="4800" dirty="0" err="1">
                <a:solidFill>
                  <a:srgbClr val="000000"/>
                </a:solidFill>
                <a:latin typeface="Gagalin"/>
              </a:rPr>
              <a:t>para</a:t>
            </a:r>
            <a:r>
              <a:rPr lang="en-US" sz="4800" dirty="0">
                <a:solidFill>
                  <a:srgbClr val="000000"/>
                </a:solidFill>
                <a:latin typeface="Gagalin"/>
              </a:rPr>
              <a:t> s.r.t</a:t>
            </a:r>
          </a:p>
        </p:txBody>
      </p:sp>
      <p:sp>
        <p:nvSpPr>
          <p:cNvPr id="5" name="TextBox 5"/>
          <p:cNvSpPr txBox="1"/>
          <p:nvPr/>
        </p:nvSpPr>
        <p:spPr>
          <a:xfrm>
            <a:off x="7757162" y="1135531"/>
            <a:ext cx="9159237" cy="743793"/>
          </a:xfrm>
          <a:prstGeom prst="rect">
            <a:avLst/>
          </a:prstGeom>
        </p:spPr>
        <p:txBody>
          <a:bodyPr wrap="square" lIns="0" tIns="0" rIns="0" bIns="0" rtlCol="0" anchor="t">
            <a:spAutoFit/>
          </a:bodyPr>
          <a:lstStyle/>
          <a:p>
            <a:pPr algn="ctr">
              <a:lnSpc>
                <a:spcPts val="5759"/>
              </a:lnSpc>
              <a:spcBef>
                <a:spcPct val="0"/>
              </a:spcBef>
            </a:pPr>
            <a:r>
              <a:rPr lang="en-US" sz="4800" dirty="0">
                <a:solidFill>
                  <a:srgbClr val="000000"/>
                </a:solidFill>
                <a:latin typeface="Gagalin"/>
              </a:rPr>
              <a:t>RES. 098-SRT-2020</a:t>
            </a:r>
          </a:p>
        </p:txBody>
      </p:sp>
      <p:sp>
        <p:nvSpPr>
          <p:cNvPr id="6" name="TextBox 6"/>
          <p:cNvSpPr txBox="1"/>
          <p:nvPr/>
        </p:nvSpPr>
        <p:spPr>
          <a:xfrm>
            <a:off x="5007928" y="2024855"/>
            <a:ext cx="10349077" cy="3714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Se dipone a tratar temas referentes al COVID-19</a:t>
            </a:r>
          </a:p>
        </p:txBody>
      </p:sp>
      <p:sp>
        <p:nvSpPr>
          <p:cNvPr id="7" name="TextBox 7"/>
          <p:cNvSpPr txBox="1"/>
          <p:nvPr/>
        </p:nvSpPr>
        <p:spPr>
          <a:xfrm>
            <a:off x="1347862" y="2978217"/>
            <a:ext cx="11968907"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se suspenden las guardias administrativas</a:t>
            </a:r>
          </a:p>
        </p:txBody>
      </p:sp>
      <p:sp>
        <p:nvSpPr>
          <p:cNvPr id="8" name="TextBox 8"/>
          <p:cNvSpPr txBox="1"/>
          <p:nvPr/>
        </p:nvSpPr>
        <p:spPr>
          <a:xfrm>
            <a:off x="2596660" y="3867150"/>
            <a:ext cx="6547340" cy="2543175"/>
          </a:xfrm>
          <a:prstGeom prst="rect">
            <a:avLst/>
          </a:prstGeom>
        </p:spPr>
        <p:txBody>
          <a:bodyPr lIns="0" tIns="0" rIns="0" bIns="0" rtlCol="0" anchor="t">
            <a:spAutoFit/>
          </a:bodyPr>
          <a:lstStyle/>
          <a:p>
            <a:pPr algn="ctr">
              <a:lnSpc>
                <a:spcPts val="2879"/>
              </a:lnSpc>
              <a:spcBef>
                <a:spcPct val="0"/>
              </a:spcBef>
            </a:pPr>
            <a:r>
              <a:rPr lang="en-US" sz="2400">
                <a:solidFill>
                  <a:srgbClr val="000000"/>
                </a:solidFill>
                <a:latin typeface="Glacial Indifference"/>
              </a:rPr>
              <a:t>Resolución N° 117-SRT-2020</a:t>
            </a:r>
          </a:p>
          <a:p>
            <a:pPr algn="just">
              <a:lnSpc>
                <a:spcPts val="2879"/>
              </a:lnSpc>
              <a:spcBef>
                <a:spcPct val="0"/>
              </a:spcBef>
            </a:pPr>
            <a:r>
              <a:rPr lang="en-US" sz="2400">
                <a:solidFill>
                  <a:srgbClr val="000000"/>
                </a:solidFill>
                <a:latin typeface="Glacial Indifference"/>
              </a:rPr>
              <a:t>Artículo 1: SUSPENDER las actividades de guardias administrativas presenciales en el ámbito de la Sede Regional Tartagal, a partir del día 10 de Agosto de 2020, hasta el 30 de agosto de 2020 inclusive, por lo expresado en el exordio de la presente Resolución.</a:t>
            </a:r>
          </a:p>
        </p:txBody>
      </p:sp>
      <p:sp>
        <p:nvSpPr>
          <p:cNvPr id="9" name="AutoShape 9"/>
          <p:cNvSpPr/>
          <p:nvPr/>
        </p:nvSpPr>
        <p:spPr>
          <a:xfrm>
            <a:off x="15028900" y="5941544"/>
            <a:ext cx="3259100" cy="937562"/>
          </a:xfrm>
          <a:prstGeom prst="rect">
            <a:avLst/>
          </a:prstGeom>
          <a:solidFill>
            <a:srgbClr val="CCEBE6"/>
          </a:solidFill>
        </p:spPr>
      </p:sp>
      <p:sp>
        <p:nvSpPr>
          <p:cNvPr id="10" name="TextBox 10"/>
          <p:cNvSpPr txBox="1"/>
          <p:nvPr/>
        </p:nvSpPr>
        <p:spPr>
          <a:xfrm>
            <a:off x="15657992" y="6048375"/>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25</a:t>
            </a:r>
          </a:p>
        </p:txBody>
      </p:sp>
      <p:sp>
        <p:nvSpPr>
          <p:cNvPr id="11" name="TextBox 11"/>
          <p:cNvSpPr txBox="1"/>
          <p:nvPr/>
        </p:nvSpPr>
        <p:spPr>
          <a:xfrm>
            <a:off x="4989640" y="6421376"/>
            <a:ext cx="9604499" cy="743793"/>
          </a:xfrm>
          <a:prstGeom prst="rect">
            <a:avLst/>
          </a:prstGeom>
        </p:spPr>
        <p:txBody>
          <a:bodyPr wrap="square" lIns="0" tIns="0" rIns="0" bIns="0" rtlCol="0" anchor="t">
            <a:spAutoFit/>
          </a:bodyPr>
          <a:lstStyle/>
          <a:p>
            <a:pPr algn="ctr">
              <a:lnSpc>
                <a:spcPts val="5759"/>
              </a:lnSpc>
              <a:spcBef>
                <a:spcPct val="0"/>
              </a:spcBef>
            </a:pPr>
            <a:r>
              <a:rPr lang="en-US" sz="4800" dirty="0" err="1">
                <a:solidFill>
                  <a:srgbClr val="000000"/>
                </a:solidFill>
                <a:latin typeface="Gagalin"/>
              </a:rPr>
              <a:t>Excepción</a:t>
            </a:r>
            <a:r>
              <a:rPr lang="en-US" sz="4800" dirty="0">
                <a:solidFill>
                  <a:srgbClr val="000000"/>
                </a:solidFill>
                <a:latin typeface="Gagalin"/>
              </a:rPr>
              <a:t> de </a:t>
            </a:r>
            <a:r>
              <a:rPr lang="en-US" sz="4800" dirty="0" err="1">
                <a:solidFill>
                  <a:srgbClr val="000000"/>
                </a:solidFill>
                <a:latin typeface="Gagalin"/>
              </a:rPr>
              <a:t>Correlatividad</a:t>
            </a:r>
            <a:endParaRPr lang="en-US" sz="4800" dirty="0">
              <a:solidFill>
                <a:srgbClr val="000000"/>
              </a:solidFill>
              <a:latin typeface="Gagalin"/>
            </a:endParaRPr>
          </a:p>
        </p:txBody>
      </p:sp>
      <p:sp>
        <p:nvSpPr>
          <p:cNvPr id="12" name="TextBox 12"/>
          <p:cNvSpPr txBox="1"/>
          <p:nvPr/>
        </p:nvSpPr>
        <p:spPr>
          <a:xfrm>
            <a:off x="3427417" y="7497441"/>
            <a:ext cx="11929589" cy="18192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Para todas las carreras de Sede Regional Tartagal de la Universidad Nacional de Salta.</a:t>
            </a:r>
          </a:p>
          <a:p>
            <a:pPr algn="just">
              <a:lnSpc>
                <a:spcPts val="2879"/>
              </a:lnSpc>
              <a:spcBef>
                <a:spcPct val="0"/>
              </a:spcBef>
            </a:pPr>
            <a:r>
              <a:rPr lang="en-US" sz="2400">
                <a:solidFill>
                  <a:srgbClr val="000000"/>
                </a:solidFill>
                <a:latin typeface="Glacial Indifference Bold"/>
              </a:rPr>
              <a:t>Resolución N° 119-SRT-2020</a:t>
            </a:r>
            <a:r>
              <a:rPr lang="en-US" sz="2400">
                <a:solidFill>
                  <a:srgbClr val="000000"/>
                </a:solidFill>
                <a:latin typeface="Glacial Indifference"/>
              </a:rPr>
              <a:t> , en su art. 1 Establece que todos los estudiantes de la Sede Regional de Tartagal de la Universidad Nacional de Salta serán autorizados a CURSAR las asignaturas del Período Lectivo 2020 sin considerar el régimen de correlatividades de cada plan de estudio de cada carrera que se dicta en la Sede.</a:t>
            </a:r>
          </a:p>
        </p:txBody>
      </p:sp>
    </p:spTree>
    <p:extLst>
      <p:ext uri="{BB962C8B-B14F-4D97-AF65-F5344CB8AC3E}">
        <p14:creationId xmlns:p14="http://schemas.microsoft.com/office/powerpoint/2010/main" val="118157716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97969"/>
            <a:ext cx="3259100" cy="937562"/>
          </a:xfrm>
          <a:prstGeom prst="rect">
            <a:avLst/>
          </a:prstGeom>
          <a:solidFill>
            <a:srgbClr val="CCEBE6"/>
          </a:solidFill>
        </p:spPr>
      </p:sp>
      <p:sp>
        <p:nvSpPr>
          <p:cNvPr id="3" name="TextBox 3"/>
          <p:cNvSpPr txBox="1"/>
          <p:nvPr/>
        </p:nvSpPr>
        <p:spPr>
          <a:xfrm>
            <a:off x="629092" y="304800"/>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31</a:t>
            </a:r>
          </a:p>
        </p:txBody>
      </p:sp>
      <p:sp>
        <p:nvSpPr>
          <p:cNvPr id="4" name="TextBox 4"/>
          <p:cNvSpPr txBox="1"/>
          <p:nvPr/>
        </p:nvSpPr>
        <p:spPr>
          <a:xfrm>
            <a:off x="2901615" y="197969"/>
            <a:ext cx="14547767" cy="14478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Incorporación de un Turno Extraordinario de Exámenes Finales  Septiembre 2020</a:t>
            </a:r>
          </a:p>
        </p:txBody>
      </p:sp>
      <p:sp>
        <p:nvSpPr>
          <p:cNvPr id="5" name="TextBox 5"/>
          <p:cNvSpPr txBox="1"/>
          <p:nvPr/>
        </p:nvSpPr>
        <p:spPr>
          <a:xfrm>
            <a:off x="6556296" y="1645769"/>
            <a:ext cx="7238405"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Resolución N° 121-SRT-2020</a:t>
            </a:r>
          </a:p>
        </p:txBody>
      </p:sp>
      <p:sp>
        <p:nvSpPr>
          <p:cNvPr id="6" name="TextBox 6"/>
          <p:cNvSpPr txBox="1"/>
          <p:nvPr/>
        </p:nvSpPr>
        <p:spPr>
          <a:xfrm>
            <a:off x="4210704" y="2588714"/>
            <a:ext cx="11929589" cy="7334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Desde el 17 de septiembre al 30 de septiembre. Excepto la carrera de Contador Público Nacional</a:t>
            </a:r>
          </a:p>
        </p:txBody>
      </p:sp>
      <p:sp>
        <p:nvSpPr>
          <p:cNvPr id="7" name="AutoShape 7"/>
          <p:cNvSpPr/>
          <p:nvPr/>
        </p:nvSpPr>
        <p:spPr>
          <a:xfrm>
            <a:off x="15028900" y="3966575"/>
            <a:ext cx="3259100" cy="937562"/>
          </a:xfrm>
          <a:prstGeom prst="rect">
            <a:avLst/>
          </a:prstGeom>
          <a:solidFill>
            <a:srgbClr val="CCEBE6"/>
          </a:solidFill>
        </p:spPr>
      </p:sp>
      <p:sp>
        <p:nvSpPr>
          <p:cNvPr id="8" name="TextBox 8"/>
          <p:cNvSpPr txBox="1"/>
          <p:nvPr/>
        </p:nvSpPr>
        <p:spPr>
          <a:xfrm>
            <a:off x="15028900" y="3966575"/>
            <a:ext cx="3259100"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SEPTIEMBRE</a:t>
            </a:r>
          </a:p>
        </p:txBody>
      </p:sp>
      <p:sp>
        <p:nvSpPr>
          <p:cNvPr id="9" name="TextBox 9"/>
          <p:cNvSpPr txBox="1"/>
          <p:nvPr/>
        </p:nvSpPr>
        <p:spPr>
          <a:xfrm>
            <a:off x="1219200" y="3966575"/>
            <a:ext cx="12344400" cy="743793"/>
          </a:xfrm>
          <a:prstGeom prst="rect">
            <a:avLst/>
          </a:prstGeom>
        </p:spPr>
        <p:txBody>
          <a:bodyPr wrap="square" lIns="0" tIns="0" rIns="0" bIns="0" rtlCol="0" anchor="t">
            <a:spAutoFit/>
          </a:bodyPr>
          <a:lstStyle/>
          <a:p>
            <a:pPr algn="ctr">
              <a:lnSpc>
                <a:spcPts val="5759"/>
              </a:lnSpc>
              <a:spcBef>
                <a:spcPct val="0"/>
              </a:spcBef>
            </a:pPr>
            <a:r>
              <a:rPr lang="en-US" sz="4800" dirty="0" err="1">
                <a:solidFill>
                  <a:srgbClr val="000000"/>
                </a:solidFill>
                <a:latin typeface="Gagalin"/>
              </a:rPr>
              <a:t>Tercera</a:t>
            </a:r>
            <a:r>
              <a:rPr lang="en-US" sz="4800" dirty="0">
                <a:solidFill>
                  <a:srgbClr val="000000"/>
                </a:solidFill>
                <a:latin typeface="Gagalin"/>
              </a:rPr>
              <a:t> </a:t>
            </a:r>
            <a:r>
              <a:rPr lang="en-US" sz="4800" dirty="0" err="1">
                <a:solidFill>
                  <a:srgbClr val="000000"/>
                </a:solidFill>
                <a:latin typeface="Gagalin"/>
              </a:rPr>
              <a:t>Defensa</a:t>
            </a:r>
            <a:r>
              <a:rPr lang="en-US" sz="4800" dirty="0">
                <a:solidFill>
                  <a:srgbClr val="000000"/>
                </a:solidFill>
                <a:latin typeface="Gagalin"/>
              </a:rPr>
              <a:t> </a:t>
            </a:r>
            <a:r>
              <a:rPr lang="en-US" sz="4800" dirty="0" err="1">
                <a:solidFill>
                  <a:srgbClr val="000000"/>
                </a:solidFill>
                <a:latin typeface="Gagalin"/>
              </a:rPr>
              <a:t>deL</a:t>
            </a:r>
            <a:r>
              <a:rPr lang="en-US" sz="4800" dirty="0">
                <a:solidFill>
                  <a:srgbClr val="000000"/>
                </a:solidFill>
                <a:latin typeface="Gagalin"/>
              </a:rPr>
              <a:t> </a:t>
            </a:r>
            <a:r>
              <a:rPr lang="en-US" sz="4800" dirty="0" err="1">
                <a:solidFill>
                  <a:srgbClr val="000000"/>
                </a:solidFill>
                <a:latin typeface="Gagalin"/>
              </a:rPr>
              <a:t>Trabajo</a:t>
            </a:r>
            <a:r>
              <a:rPr lang="en-US" sz="4800" dirty="0">
                <a:solidFill>
                  <a:srgbClr val="000000"/>
                </a:solidFill>
                <a:latin typeface="Gagalin"/>
              </a:rPr>
              <a:t> Final</a:t>
            </a:r>
          </a:p>
        </p:txBody>
      </p:sp>
      <p:sp>
        <p:nvSpPr>
          <p:cNvPr id="10" name="TextBox 10"/>
          <p:cNvSpPr txBox="1"/>
          <p:nvPr/>
        </p:nvSpPr>
        <p:spPr>
          <a:xfrm>
            <a:off x="4441286" y="5133975"/>
            <a:ext cx="10199043" cy="371475"/>
          </a:xfrm>
          <a:prstGeom prst="rect">
            <a:avLst/>
          </a:prstGeom>
        </p:spPr>
        <p:txBody>
          <a:bodyPr lIns="0" tIns="0" rIns="0" bIns="0" rtlCol="0" anchor="t">
            <a:spAutoFit/>
          </a:bodyPr>
          <a:lstStyle/>
          <a:p>
            <a:pPr algn="ctr">
              <a:lnSpc>
                <a:spcPts val="2879"/>
              </a:lnSpc>
              <a:spcBef>
                <a:spcPct val="0"/>
              </a:spcBef>
            </a:pPr>
            <a:r>
              <a:rPr lang="en-US" sz="2400" dirty="0">
                <a:solidFill>
                  <a:srgbClr val="000000"/>
                </a:solidFill>
                <a:latin typeface="Glacial Indifference"/>
              </a:rPr>
              <a:t>Del </a:t>
            </a:r>
            <a:r>
              <a:rPr lang="en-US" sz="2400" dirty="0" err="1">
                <a:solidFill>
                  <a:srgbClr val="000000"/>
                </a:solidFill>
                <a:latin typeface="Glacial Indifference"/>
              </a:rPr>
              <a:t>Título</a:t>
            </a:r>
            <a:r>
              <a:rPr lang="en-US" sz="2400" dirty="0">
                <a:solidFill>
                  <a:srgbClr val="000000"/>
                </a:solidFill>
                <a:latin typeface="Glacial Indifference"/>
              </a:rPr>
              <a:t> de INGENIERO EN PERFORACIONES en SEDE REGIONAL TARTAGAL.</a:t>
            </a:r>
          </a:p>
        </p:txBody>
      </p:sp>
      <p:sp>
        <p:nvSpPr>
          <p:cNvPr id="11" name="TextBox 11"/>
          <p:cNvSpPr txBox="1"/>
          <p:nvPr/>
        </p:nvSpPr>
        <p:spPr>
          <a:xfrm>
            <a:off x="1028700" y="6288161"/>
            <a:ext cx="16230600" cy="14478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Convocatoria a Becas de Estímulo a las Vocaciones Científicas (Becas EVC-CIN)</a:t>
            </a:r>
          </a:p>
        </p:txBody>
      </p:sp>
      <p:sp>
        <p:nvSpPr>
          <p:cNvPr id="12" name="AutoShape 12"/>
          <p:cNvSpPr/>
          <p:nvPr/>
        </p:nvSpPr>
        <p:spPr>
          <a:xfrm>
            <a:off x="0" y="5324475"/>
            <a:ext cx="3259100" cy="937562"/>
          </a:xfrm>
          <a:prstGeom prst="rect">
            <a:avLst/>
          </a:prstGeom>
          <a:solidFill>
            <a:srgbClr val="CCEBE6"/>
          </a:solidFill>
        </p:spPr>
      </p:sp>
      <p:sp>
        <p:nvSpPr>
          <p:cNvPr id="13" name="TextBox 13"/>
          <p:cNvSpPr txBox="1"/>
          <p:nvPr/>
        </p:nvSpPr>
        <p:spPr>
          <a:xfrm>
            <a:off x="629092" y="5324475"/>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11</a:t>
            </a:r>
          </a:p>
        </p:txBody>
      </p:sp>
      <p:sp>
        <p:nvSpPr>
          <p:cNvPr id="14" name="TextBox 14"/>
          <p:cNvSpPr txBox="1"/>
          <p:nvPr/>
        </p:nvSpPr>
        <p:spPr>
          <a:xfrm>
            <a:off x="1629550" y="8194018"/>
            <a:ext cx="15028900" cy="14573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El Consejo Interuniversitario Nacional (CIN) otorgará Becas de Estímulo a las Vocaciones Científicas (Becas EVC . CIN) para estudiantes universitarios de grado que deseen iniciar su formación en investigación en el marco de proyectos de investigación acreditados, que se desarrollen en el ámbito de las instituciones universitarias públicas y que cuenten con financiamiento, en disciplinas científicas, humanísticas, tecnológicas o artísticas. </a:t>
            </a:r>
          </a:p>
        </p:txBody>
      </p:sp>
    </p:spTree>
    <p:extLst>
      <p:ext uri="{BB962C8B-B14F-4D97-AF65-F5344CB8AC3E}">
        <p14:creationId xmlns:p14="http://schemas.microsoft.com/office/powerpoint/2010/main" val="244737158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304607"/>
            <a:ext cx="3259100" cy="937562"/>
          </a:xfrm>
          <a:prstGeom prst="rect">
            <a:avLst/>
          </a:prstGeom>
          <a:solidFill>
            <a:srgbClr val="CCEBE6"/>
          </a:solidFill>
        </p:spPr>
      </p:sp>
      <p:pic>
        <p:nvPicPr>
          <p:cNvPr id="3" name="Picture 3"/>
          <p:cNvPicPr>
            <a:picLocks noChangeAspect="1"/>
          </p:cNvPicPr>
          <p:nvPr/>
        </p:nvPicPr>
        <p:blipFill>
          <a:blip r:embed="rId2"/>
          <a:srcRect/>
          <a:stretch>
            <a:fillRect/>
          </a:stretch>
        </p:blipFill>
        <p:spPr>
          <a:xfrm>
            <a:off x="1028700" y="5143500"/>
            <a:ext cx="7404366" cy="4322299"/>
          </a:xfrm>
          <a:prstGeom prst="rect">
            <a:avLst/>
          </a:prstGeom>
        </p:spPr>
      </p:pic>
      <p:pic>
        <p:nvPicPr>
          <p:cNvPr id="4" name="Picture 4"/>
          <p:cNvPicPr>
            <a:picLocks noChangeAspect="1"/>
          </p:cNvPicPr>
          <p:nvPr/>
        </p:nvPicPr>
        <p:blipFill>
          <a:blip r:embed="rId3"/>
          <a:srcRect/>
          <a:stretch>
            <a:fillRect/>
          </a:stretch>
        </p:blipFill>
        <p:spPr>
          <a:xfrm>
            <a:off x="8633795" y="4360789"/>
            <a:ext cx="9196700" cy="5138656"/>
          </a:xfrm>
          <a:prstGeom prst="rect">
            <a:avLst/>
          </a:prstGeom>
        </p:spPr>
      </p:pic>
      <p:sp>
        <p:nvSpPr>
          <p:cNvPr id="5" name="TextBox 5"/>
          <p:cNvSpPr txBox="1"/>
          <p:nvPr/>
        </p:nvSpPr>
        <p:spPr>
          <a:xfrm>
            <a:off x="629092" y="411438"/>
            <a:ext cx="2000916"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28</a:t>
            </a:r>
          </a:p>
        </p:txBody>
      </p:sp>
      <p:sp>
        <p:nvSpPr>
          <p:cNvPr id="6" name="TextBox 6"/>
          <p:cNvSpPr txBox="1"/>
          <p:nvPr/>
        </p:nvSpPr>
        <p:spPr>
          <a:xfrm>
            <a:off x="3571072" y="1472237"/>
            <a:ext cx="12205231" cy="1447800"/>
          </a:xfrm>
          <a:prstGeom prst="rect">
            <a:avLst/>
          </a:prstGeom>
        </p:spPr>
        <p:txBody>
          <a:bodyPr lIns="0" tIns="0" rIns="0" bIns="0" rtlCol="0" anchor="t">
            <a:spAutoFit/>
          </a:bodyPr>
          <a:lstStyle/>
          <a:p>
            <a:pPr algn="just">
              <a:lnSpc>
                <a:spcPts val="5759"/>
              </a:lnSpc>
              <a:spcBef>
                <a:spcPct val="0"/>
              </a:spcBef>
            </a:pPr>
            <a:r>
              <a:rPr lang="en-US" sz="4800">
                <a:solidFill>
                  <a:srgbClr val="000000"/>
                </a:solidFill>
                <a:latin typeface="Gagalin"/>
              </a:rPr>
              <a:t>2° Toma de Juramento para EGRESADOS DE LA FACULTAD DE CIENCIAS DE LA SALUD</a:t>
            </a:r>
          </a:p>
        </p:txBody>
      </p:sp>
      <p:sp>
        <p:nvSpPr>
          <p:cNvPr id="7" name="TextBox 7"/>
          <p:cNvSpPr txBox="1"/>
          <p:nvPr/>
        </p:nvSpPr>
        <p:spPr>
          <a:xfrm>
            <a:off x="3571072" y="3627364"/>
            <a:ext cx="10125446" cy="7334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Acto de colación de grado de alumnos de Sede Regional tartagal y Sede Orán, llevada a cabo virtualmente.</a:t>
            </a:r>
          </a:p>
        </p:txBody>
      </p:sp>
    </p:spTree>
    <p:extLst>
      <p:ext uri="{BB962C8B-B14F-4D97-AF65-F5344CB8AC3E}">
        <p14:creationId xmlns:p14="http://schemas.microsoft.com/office/powerpoint/2010/main" val="422965516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Users\PAULA\Downloads\120486677_2824058811155807_3899844364625033427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
            <a:ext cx="18288000" cy="1029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547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97969"/>
            <a:ext cx="3259100" cy="937562"/>
          </a:xfrm>
          <a:prstGeom prst="rect">
            <a:avLst/>
          </a:prstGeom>
          <a:solidFill>
            <a:srgbClr val="CCEBE6"/>
          </a:solidFill>
        </p:spPr>
      </p:sp>
      <p:sp>
        <p:nvSpPr>
          <p:cNvPr id="3" name="TextBox 3"/>
          <p:cNvSpPr txBox="1"/>
          <p:nvPr/>
        </p:nvSpPr>
        <p:spPr>
          <a:xfrm>
            <a:off x="3447231" y="304800"/>
            <a:ext cx="11393537"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Reunión del Consejo Asesor de SRT UNSa. </a:t>
            </a:r>
          </a:p>
        </p:txBody>
      </p:sp>
      <p:sp>
        <p:nvSpPr>
          <p:cNvPr id="4" name="TextBox 4"/>
          <p:cNvSpPr txBox="1"/>
          <p:nvPr/>
        </p:nvSpPr>
        <p:spPr>
          <a:xfrm>
            <a:off x="489322" y="304800"/>
            <a:ext cx="2280455"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OCTUBRE</a:t>
            </a:r>
          </a:p>
        </p:txBody>
      </p:sp>
      <p:sp>
        <p:nvSpPr>
          <p:cNvPr id="5" name="TextBox 5"/>
          <p:cNvSpPr txBox="1"/>
          <p:nvPr/>
        </p:nvSpPr>
        <p:spPr>
          <a:xfrm>
            <a:off x="3447231" y="1393951"/>
            <a:ext cx="8509976" cy="10953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Cuarta Reunión Extraordinaria del Consejo Asesor de SRT UNSa. </a:t>
            </a:r>
          </a:p>
          <a:p>
            <a:pPr algn="just">
              <a:lnSpc>
                <a:spcPts val="2879"/>
              </a:lnSpc>
              <a:spcBef>
                <a:spcPct val="0"/>
              </a:spcBef>
            </a:pPr>
            <a:r>
              <a:rPr lang="en-US" sz="2400">
                <a:solidFill>
                  <a:srgbClr val="000000"/>
                </a:solidFill>
                <a:latin typeface="Glacial Indifference"/>
              </a:rPr>
              <a:t>Realizada a través de Tecnologías de la Información y las Comunicaciones (TIC) - Res. N° 092-SRT-2020.  </a:t>
            </a:r>
          </a:p>
        </p:txBody>
      </p:sp>
      <p:sp>
        <p:nvSpPr>
          <p:cNvPr id="6" name="TextBox 6"/>
          <p:cNvSpPr txBox="1"/>
          <p:nvPr/>
        </p:nvSpPr>
        <p:spPr>
          <a:xfrm>
            <a:off x="7349356" y="4781550"/>
            <a:ext cx="7491412"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RESOLUCIÓN Nº 145-SRT-2020:</a:t>
            </a:r>
          </a:p>
        </p:txBody>
      </p:sp>
      <p:sp>
        <p:nvSpPr>
          <p:cNvPr id="7" name="AutoShape 7"/>
          <p:cNvSpPr/>
          <p:nvPr/>
        </p:nvSpPr>
        <p:spPr>
          <a:xfrm>
            <a:off x="15028900" y="2317292"/>
            <a:ext cx="3259100" cy="937562"/>
          </a:xfrm>
          <a:prstGeom prst="rect">
            <a:avLst/>
          </a:prstGeom>
          <a:solidFill>
            <a:srgbClr val="CCEBE6"/>
          </a:solidFill>
        </p:spPr>
      </p:sp>
      <p:sp>
        <p:nvSpPr>
          <p:cNvPr id="8" name="TextBox 8"/>
          <p:cNvSpPr txBox="1"/>
          <p:nvPr/>
        </p:nvSpPr>
        <p:spPr>
          <a:xfrm>
            <a:off x="15518223" y="2424123"/>
            <a:ext cx="2280455"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06</a:t>
            </a:r>
          </a:p>
        </p:txBody>
      </p:sp>
      <p:sp>
        <p:nvSpPr>
          <p:cNvPr id="9" name="TextBox 9"/>
          <p:cNvSpPr txBox="1"/>
          <p:nvPr/>
        </p:nvSpPr>
        <p:spPr>
          <a:xfrm>
            <a:off x="930866" y="5847338"/>
            <a:ext cx="12836979" cy="25431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ARTÍCULO 1º.- MODIFICAR el Artículo 1° - Fechas de exámenes – Octubre Noviembre 2020 (llamados independientes) de la Res. N° 099-SRT-2020 que indica la Readecuación del calendario académico...</a:t>
            </a:r>
          </a:p>
          <a:p>
            <a:pPr algn="just">
              <a:lnSpc>
                <a:spcPts val="2879"/>
              </a:lnSpc>
              <a:spcBef>
                <a:spcPct val="0"/>
              </a:spcBef>
            </a:pPr>
            <a:r>
              <a:rPr lang="en-US" sz="2400">
                <a:solidFill>
                  <a:srgbClr val="000000"/>
                </a:solidFill>
                <a:latin typeface="Glacial Indifference"/>
              </a:rPr>
              <a:t>ARTICULO 2º.- INCORPORAR a la Readecuación del Calendario Académico el siguiente LLAMADO EXTRAORDINARIO de EXÁMENES FINALES PARA TODAS MATERIAS de las carreras que se dictan en la Sede Regional Tartagal con el mismo alcance del Artículo 1° de la presente resolución</a:t>
            </a:r>
          </a:p>
        </p:txBody>
      </p:sp>
    </p:spTree>
    <p:extLst>
      <p:ext uri="{BB962C8B-B14F-4D97-AF65-F5344CB8AC3E}">
        <p14:creationId xmlns:p14="http://schemas.microsoft.com/office/powerpoint/2010/main" val="24878167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028900" y="666750"/>
            <a:ext cx="3259100" cy="937562"/>
          </a:xfrm>
          <a:prstGeom prst="rect">
            <a:avLst/>
          </a:prstGeom>
          <a:solidFill>
            <a:srgbClr val="CCEBE6"/>
          </a:solidFill>
        </p:spPr>
      </p:sp>
      <p:sp>
        <p:nvSpPr>
          <p:cNvPr id="3" name="TextBox 3"/>
          <p:cNvSpPr txBox="1"/>
          <p:nvPr/>
        </p:nvSpPr>
        <p:spPr>
          <a:xfrm>
            <a:off x="4124685" y="1821334"/>
            <a:ext cx="11393537"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Reunión del Consejo Asesor de SRT UNSa. </a:t>
            </a:r>
          </a:p>
        </p:txBody>
      </p:sp>
      <p:sp>
        <p:nvSpPr>
          <p:cNvPr id="4" name="TextBox 4"/>
          <p:cNvSpPr txBox="1"/>
          <p:nvPr/>
        </p:nvSpPr>
        <p:spPr>
          <a:xfrm>
            <a:off x="15634551" y="773581"/>
            <a:ext cx="2280455"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14</a:t>
            </a:r>
          </a:p>
        </p:txBody>
      </p:sp>
      <p:sp>
        <p:nvSpPr>
          <p:cNvPr id="5" name="TextBox 5"/>
          <p:cNvSpPr txBox="1"/>
          <p:nvPr/>
        </p:nvSpPr>
        <p:spPr>
          <a:xfrm>
            <a:off x="4008357" y="3363581"/>
            <a:ext cx="13906649" cy="7334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Primera Reunión Ordinaria del Consejo Asesor de SRT UNSa. </a:t>
            </a:r>
          </a:p>
          <a:p>
            <a:pPr algn="just">
              <a:lnSpc>
                <a:spcPts val="2879"/>
              </a:lnSpc>
              <a:spcBef>
                <a:spcPct val="0"/>
              </a:spcBef>
            </a:pPr>
            <a:r>
              <a:rPr lang="en-US" sz="2400">
                <a:solidFill>
                  <a:srgbClr val="000000"/>
                </a:solidFill>
                <a:latin typeface="Glacial Indifference"/>
              </a:rPr>
              <a:t>Realizada a través de Tecnologías de la Información y las Comunicaciones (TIC) - Res. N° 092-SRT-2020. </a:t>
            </a:r>
          </a:p>
        </p:txBody>
      </p:sp>
      <p:sp>
        <p:nvSpPr>
          <p:cNvPr id="6" name="AutoShape 6"/>
          <p:cNvSpPr/>
          <p:nvPr/>
        </p:nvSpPr>
        <p:spPr>
          <a:xfrm>
            <a:off x="0" y="1821334"/>
            <a:ext cx="3259100" cy="937562"/>
          </a:xfrm>
          <a:prstGeom prst="rect">
            <a:avLst/>
          </a:prstGeom>
          <a:solidFill>
            <a:srgbClr val="CCEBE6"/>
          </a:solidFill>
        </p:spPr>
      </p:sp>
      <p:sp>
        <p:nvSpPr>
          <p:cNvPr id="7" name="TextBox 7"/>
          <p:cNvSpPr txBox="1"/>
          <p:nvPr/>
        </p:nvSpPr>
        <p:spPr>
          <a:xfrm>
            <a:off x="336092" y="1821334"/>
            <a:ext cx="2280455"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29</a:t>
            </a:r>
          </a:p>
        </p:txBody>
      </p:sp>
      <p:sp>
        <p:nvSpPr>
          <p:cNvPr id="8" name="AutoShape 8"/>
          <p:cNvSpPr/>
          <p:nvPr/>
        </p:nvSpPr>
        <p:spPr>
          <a:xfrm>
            <a:off x="0" y="5498865"/>
            <a:ext cx="4098107" cy="937562"/>
          </a:xfrm>
          <a:prstGeom prst="rect">
            <a:avLst/>
          </a:prstGeom>
          <a:solidFill>
            <a:srgbClr val="CCEBE6"/>
          </a:solidFill>
        </p:spPr>
      </p:sp>
      <p:sp>
        <p:nvSpPr>
          <p:cNvPr id="9" name="TextBox 9"/>
          <p:cNvSpPr txBox="1"/>
          <p:nvPr/>
        </p:nvSpPr>
        <p:spPr>
          <a:xfrm>
            <a:off x="336092" y="5605696"/>
            <a:ext cx="3762015"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NOVIEMBRE 11</a:t>
            </a:r>
          </a:p>
        </p:txBody>
      </p:sp>
      <p:sp>
        <p:nvSpPr>
          <p:cNvPr id="10" name="TextBox 10"/>
          <p:cNvSpPr txBox="1"/>
          <p:nvPr/>
        </p:nvSpPr>
        <p:spPr>
          <a:xfrm>
            <a:off x="5264913" y="6074476"/>
            <a:ext cx="11393537"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Reunión del Consejo Asesor de SRT UNSa. </a:t>
            </a:r>
          </a:p>
        </p:txBody>
      </p:sp>
      <p:sp>
        <p:nvSpPr>
          <p:cNvPr id="11" name="TextBox 11"/>
          <p:cNvSpPr txBox="1"/>
          <p:nvPr/>
        </p:nvSpPr>
        <p:spPr>
          <a:xfrm>
            <a:off x="926776" y="7035472"/>
            <a:ext cx="13933043" cy="7334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Tercera Reunión Ordinaria del Consejo Asesor de SRT UNSa. </a:t>
            </a:r>
          </a:p>
          <a:p>
            <a:pPr algn="just">
              <a:lnSpc>
                <a:spcPts val="2879"/>
              </a:lnSpc>
              <a:spcBef>
                <a:spcPct val="0"/>
              </a:spcBef>
            </a:pPr>
            <a:r>
              <a:rPr lang="en-US" sz="2400">
                <a:solidFill>
                  <a:srgbClr val="000000"/>
                </a:solidFill>
                <a:latin typeface="Glacial Indifference"/>
              </a:rPr>
              <a:t>Realizada a través de Tecnologías de la Información y las Comunicaciones (TIC) - Res. N° 092-SRT-2020.  </a:t>
            </a:r>
          </a:p>
        </p:txBody>
      </p:sp>
      <p:sp>
        <p:nvSpPr>
          <p:cNvPr id="12" name="TextBox 12"/>
          <p:cNvSpPr txBox="1"/>
          <p:nvPr/>
        </p:nvSpPr>
        <p:spPr>
          <a:xfrm>
            <a:off x="1961072" y="8059392"/>
            <a:ext cx="17336537" cy="638175"/>
          </a:xfrm>
          <a:prstGeom prst="rect">
            <a:avLst/>
          </a:prstGeom>
        </p:spPr>
        <p:txBody>
          <a:bodyPr lIns="0" tIns="0" rIns="0" bIns="0" rtlCol="0" anchor="t">
            <a:spAutoFit/>
          </a:bodyPr>
          <a:lstStyle/>
          <a:p>
            <a:pPr algn="ctr">
              <a:lnSpc>
                <a:spcPts val="5040"/>
              </a:lnSpc>
              <a:spcBef>
                <a:spcPct val="0"/>
              </a:spcBef>
            </a:pPr>
            <a:r>
              <a:rPr lang="en-US" sz="4200">
                <a:solidFill>
                  <a:srgbClr val="000000"/>
                </a:solidFill>
                <a:latin typeface="Gagalin"/>
              </a:rPr>
              <a:t>se habilita la recepción de documentación parcial virtual</a:t>
            </a:r>
          </a:p>
        </p:txBody>
      </p:sp>
      <p:sp>
        <p:nvSpPr>
          <p:cNvPr id="13" name="TextBox 13"/>
          <p:cNvSpPr txBox="1"/>
          <p:nvPr/>
        </p:nvSpPr>
        <p:spPr>
          <a:xfrm>
            <a:off x="1095858" y="9067800"/>
            <a:ext cx="13933043" cy="37147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Solo para alumnos ingresantes de todas las carreras de la Sede Regional Tartagal</a:t>
            </a:r>
          </a:p>
        </p:txBody>
      </p:sp>
    </p:spTree>
    <p:extLst>
      <p:ext uri="{BB962C8B-B14F-4D97-AF65-F5344CB8AC3E}">
        <p14:creationId xmlns:p14="http://schemas.microsoft.com/office/powerpoint/2010/main" val="119865056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028900" y="344667"/>
            <a:ext cx="3259100" cy="881654"/>
          </a:xfrm>
          <a:prstGeom prst="rect">
            <a:avLst/>
          </a:prstGeom>
          <a:solidFill>
            <a:srgbClr val="CCEBE6"/>
          </a:solidFill>
        </p:spPr>
      </p:sp>
      <p:sp>
        <p:nvSpPr>
          <p:cNvPr id="3" name="AutoShape 3"/>
          <p:cNvSpPr/>
          <p:nvPr/>
        </p:nvSpPr>
        <p:spPr>
          <a:xfrm>
            <a:off x="0" y="1710821"/>
            <a:ext cx="3259100" cy="881654"/>
          </a:xfrm>
          <a:prstGeom prst="rect">
            <a:avLst/>
          </a:prstGeom>
          <a:solidFill>
            <a:srgbClr val="CCEBE6"/>
          </a:solidFill>
        </p:spPr>
      </p:sp>
      <p:sp>
        <p:nvSpPr>
          <p:cNvPr id="4" name="TextBox 4"/>
          <p:cNvSpPr txBox="1"/>
          <p:nvPr/>
        </p:nvSpPr>
        <p:spPr>
          <a:xfrm>
            <a:off x="15482723" y="466406"/>
            <a:ext cx="2351455" cy="638175"/>
          </a:xfrm>
          <a:prstGeom prst="rect">
            <a:avLst/>
          </a:prstGeom>
        </p:spPr>
        <p:txBody>
          <a:bodyPr lIns="0" tIns="0" rIns="0" bIns="0" rtlCol="0" anchor="t">
            <a:spAutoFit/>
          </a:bodyPr>
          <a:lstStyle/>
          <a:p>
            <a:pPr algn="ctr">
              <a:lnSpc>
                <a:spcPts val="5040"/>
              </a:lnSpc>
            </a:pPr>
            <a:r>
              <a:rPr lang="en-US" sz="4200">
                <a:solidFill>
                  <a:srgbClr val="191919"/>
                </a:solidFill>
                <a:latin typeface="Gagalin"/>
              </a:rPr>
              <a:t>ABRIL</a:t>
            </a:r>
          </a:p>
        </p:txBody>
      </p:sp>
      <p:sp>
        <p:nvSpPr>
          <p:cNvPr id="5" name="TextBox 5"/>
          <p:cNvSpPr txBox="1"/>
          <p:nvPr/>
        </p:nvSpPr>
        <p:spPr>
          <a:xfrm>
            <a:off x="3446315" y="1710821"/>
            <a:ext cx="11582585" cy="723900"/>
          </a:xfrm>
          <a:prstGeom prst="rect">
            <a:avLst/>
          </a:prstGeom>
        </p:spPr>
        <p:txBody>
          <a:bodyPr lIns="0" tIns="0" rIns="0" bIns="0" rtlCol="0" anchor="t">
            <a:spAutoFit/>
          </a:bodyPr>
          <a:lstStyle/>
          <a:p>
            <a:pPr>
              <a:lnSpc>
                <a:spcPts val="5759"/>
              </a:lnSpc>
            </a:pPr>
            <a:r>
              <a:rPr lang="en-US" sz="4800" dirty="0">
                <a:solidFill>
                  <a:srgbClr val="191919"/>
                </a:solidFill>
                <a:latin typeface="Gagalin"/>
              </a:rPr>
              <a:t>ENTREGA DE AYUDA ALIMENTARIA</a:t>
            </a:r>
          </a:p>
        </p:txBody>
      </p:sp>
      <p:sp>
        <p:nvSpPr>
          <p:cNvPr id="6" name="TextBox 6"/>
          <p:cNvSpPr txBox="1"/>
          <p:nvPr/>
        </p:nvSpPr>
        <p:spPr>
          <a:xfrm>
            <a:off x="1028700" y="1789698"/>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08</a:t>
            </a:r>
          </a:p>
        </p:txBody>
      </p:sp>
      <p:sp>
        <p:nvSpPr>
          <p:cNvPr id="7" name="TextBox 7"/>
          <p:cNvSpPr txBox="1"/>
          <p:nvPr/>
        </p:nvSpPr>
        <p:spPr>
          <a:xfrm>
            <a:off x="3446315" y="2820951"/>
            <a:ext cx="12509006" cy="1095375"/>
          </a:xfrm>
          <a:prstGeom prst="rect">
            <a:avLst/>
          </a:prstGeom>
        </p:spPr>
        <p:txBody>
          <a:bodyPr lIns="0" tIns="0" rIns="0" bIns="0" rtlCol="0" anchor="t">
            <a:spAutoFit/>
          </a:bodyPr>
          <a:lstStyle/>
          <a:p>
            <a:pPr algn="just">
              <a:lnSpc>
                <a:spcPts val="2879"/>
              </a:lnSpc>
              <a:spcBef>
                <a:spcPct val="0"/>
              </a:spcBef>
            </a:pPr>
            <a:r>
              <a:rPr lang="en-US" sz="2400" dirty="0">
                <a:solidFill>
                  <a:srgbClr val="000000"/>
                </a:solidFill>
                <a:latin typeface="Glacial Indifference"/>
              </a:rPr>
              <a:t>Las </a:t>
            </a:r>
            <a:r>
              <a:rPr lang="en-US" sz="2400" dirty="0" err="1">
                <a:solidFill>
                  <a:srgbClr val="000000"/>
                </a:solidFill>
                <a:latin typeface="Glacial Indifference"/>
              </a:rPr>
              <a:t>autoridades</a:t>
            </a:r>
            <a:r>
              <a:rPr lang="en-US" sz="2400" dirty="0">
                <a:solidFill>
                  <a:srgbClr val="000000"/>
                </a:solidFill>
                <a:latin typeface="Glacial Indifference"/>
              </a:rPr>
              <a:t> de </a:t>
            </a:r>
            <a:r>
              <a:rPr lang="en-US" sz="2400" dirty="0" err="1">
                <a:solidFill>
                  <a:srgbClr val="000000"/>
                </a:solidFill>
                <a:latin typeface="Glacial Indifference"/>
              </a:rPr>
              <a:t>Sede</a:t>
            </a:r>
            <a:r>
              <a:rPr lang="en-US" sz="2400" dirty="0">
                <a:solidFill>
                  <a:srgbClr val="000000"/>
                </a:solidFill>
                <a:latin typeface="Glacial Indifference"/>
              </a:rPr>
              <a:t> Regional Tartagal, </a:t>
            </a:r>
            <a:r>
              <a:rPr lang="en-US" sz="2400" dirty="0" err="1">
                <a:solidFill>
                  <a:srgbClr val="000000"/>
                </a:solidFill>
                <a:latin typeface="Glacial Indifference"/>
              </a:rPr>
              <a:t>continúan</a:t>
            </a:r>
            <a:r>
              <a:rPr lang="en-US" sz="2400" dirty="0">
                <a:solidFill>
                  <a:srgbClr val="000000"/>
                </a:solidFill>
                <a:latin typeface="Glacial Indifference"/>
              </a:rPr>
              <a:t> </a:t>
            </a:r>
            <a:r>
              <a:rPr lang="en-US" sz="2400" dirty="0" err="1">
                <a:solidFill>
                  <a:srgbClr val="000000"/>
                </a:solidFill>
                <a:latin typeface="Glacial Indifference"/>
              </a:rPr>
              <a:t>brindando</a:t>
            </a:r>
            <a:r>
              <a:rPr lang="en-US" sz="2400" dirty="0">
                <a:solidFill>
                  <a:srgbClr val="000000"/>
                </a:solidFill>
                <a:latin typeface="Glacial Indifference"/>
              </a:rPr>
              <a:t> </a:t>
            </a:r>
            <a:r>
              <a:rPr lang="en-US" sz="2400" dirty="0" err="1">
                <a:solidFill>
                  <a:srgbClr val="000000"/>
                </a:solidFill>
                <a:latin typeface="Glacial Indifference"/>
              </a:rPr>
              <a:t>ayuda</a:t>
            </a:r>
            <a:r>
              <a:rPr lang="en-US" sz="2400" dirty="0">
                <a:solidFill>
                  <a:srgbClr val="000000"/>
                </a:solidFill>
                <a:latin typeface="Glacial Indifference"/>
              </a:rPr>
              <a:t> </a:t>
            </a:r>
            <a:r>
              <a:rPr lang="en-US" sz="2400" dirty="0" err="1">
                <a:solidFill>
                  <a:srgbClr val="000000"/>
                </a:solidFill>
                <a:latin typeface="Glacial Indifference"/>
              </a:rPr>
              <a:t>alimentaria</a:t>
            </a:r>
            <a:r>
              <a:rPr lang="en-US" sz="2400" dirty="0">
                <a:solidFill>
                  <a:srgbClr val="000000"/>
                </a:solidFill>
                <a:latin typeface="Glacial Indifference"/>
              </a:rPr>
              <a:t> </a:t>
            </a:r>
            <a:r>
              <a:rPr lang="en-US" sz="2400" dirty="0" err="1">
                <a:solidFill>
                  <a:srgbClr val="000000"/>
                </a:solidFill>
                <a:latin typeface="Glacial Indifference"/>
              </a:rPr>
              <a:t>solidara</a:t>
            </a:r>
            <a:r>
              <a:rPr lang="en-US" sz="2400" dirty="0">
                <a:solidFill>
                  <a:srgbClr val="000000"/>
                </a:solidFill>
                <a:latin typeface="Glacial Indifference"/>
              </a:rPr>
              <a:t> a </a:t>
            </a:r>
            <a:r>
              <a:rPr lang="en-US" sz="2400" dirty="0" err="1">
                <a:solidFill>
                  <a:srgbClr val="000000"/>
                </a:solidFill>
                <a:latin typeface="Glacial Indifference"/>
              </a:rPr>
              <a:t>través</a:t>
            </a:r>
            <a:r>
              <a:rPr lang="en-US" sz="2400" dirty="0">
                <a:solidFill>
                  <a:srgbClr val="000000"/>
                </a:solidFill>
                <a:latin typeface="Glacial Indifference"/>
              </a:rPr>
              <a:t> de la </a:t>
            </a:r>
            <a:r>
              <a:rPr lang="en-US" sz="2400" dirty="0" err="1">
                <a:solidFill>
                  <a:srgbClr val="000000"/>
                </a:solidFill>
                <a:latin typeface="Glacial Indifference"/>
              </a:rPr>
              <a:t>entrega</a:t>
            </a:r>
            <a:r>
              <a:rPr lang="en-US" sz="2400" dirty="0">
                <a:solidFill>
                  <a:srgbClr val="000000"/>
                </a:solidFill>
                <a:latin typeface="Glacial Indifference"/>
              </a:rPr>
              <a:t> </a:t>
            </a:r>
            <a:r>
              <a:rPr lang="en-US" sz="2400" dirty="0" err="1">
                <a:solidFill>
                  <a:srgbClr val="000000"/>
                </a:solidFill>
                <a:latin typeface="Glacial Indifference"/>
              </a:rPr>
              <a:t>semanal</a:t>
            </a:r>
            <a:r>
              <a:rPr lang="en-US" sz="2400" dirty="0">
                <a:solidFill>
                  <a:srgbClr val="000000"/>
                </a:solidFill>
                <a:latin typeface="Glacial Indifference"/>
              </a:rPr>
              <a:t> de 50 </a:t>
            </a:r>
            <a:r>
              <a:rPr lang="en-US" sz="2400" dirty="0" err="1">
                <a:solidFill>
                  <a:srgbClr val="000000"/>
                </a:solidFill>
                <a:latin typeface="Glacial Indifference"/>
              </a:rPr>
              <a:t>bolsones</a:t>
            </a:r>
            <a:r>
              <a:rPr lang="en-US" sz="2400" dirty="0">
                <a:solidFill>
                  <a:srgbClr val="000000"/>
                </a:solidFill>
                <a:latin typeface="Glacial Indifference"/>
              </a:rPr>
              <a:t>, </a:t>
            </a:r>
            <a:r>
              <a:rPr lang="en-US" sz="2400" dirty="0" err="1">
                <a:solidFill>
                  <a:srgbClr val="000000"/>
                </a:solidFill>
                <a:latin typeface="Glacial Indifference"/>
              </a:rPr>
              <a:t>destinada</a:t>
            </a:r>
            <a:r>
              <a:rPr lang="en-US" sz="2400" dirty="0">
                <a:solidFill>
                  <a:srgbClr val="000000"/>
                </a:solidFill>
                <a:latin typeface="Glacial Indifference"/>
              </a:rPr>
              <a:t> a </a:t>
            </a:r>
            <a:r>
              <a:rPr lang="en-US" sz="2400" dirty="0" err="1">
                <a:solidFill>
                  <a:srgbClr val="000000"/>
                </a:solidFill>
                <a:latin typeface="Glacial Indifference"/>
              </a:rPr>
              <a:t>alumnos</a:t>
            </a:r>
            <a:r>
              <a:rPr lang="en-US" sz="2400" dirty="0">
                <a:solidFill>
                  <a:srgbClr val="000000"/>
                </a:solidFill>
                <a:latin typeface="Glacial Indifference"/>
              </a:rPr>
              <a:t> en </a:t>
            </a:r>
            <a:r>
              <a:rPr lang="en-US" sz="2400" dirty="0" err="1">
                <a:solidFill>
                  <a:srgbClr val="000000"/>
                </a:solidFill>
                <a:latin typeface="Glacial Indifference"/>
              </a:rPr>
              <a:t>situación</a:t>
            </a:r>
            <a:r>
              <a:rPr lang="en-US" sz="2400" dirty="0">
                <a:solidFill>
                  <a:srgbClr val="000000"/>
                </a:solidFill>
                <a:latin typeface="Glacial Indifference"/>
              </a:rPr>
              <a:t> de </a:t>
            </a:r>
            <a:r>
              <a:rPr lang="en-US" sz="2400" dirty="0" err="1">
                <a:solidFill>
                  <a:srgbClr val="000000"/>
                </a:solidFill>
                <a:latin typeface="Glacial Indifference"/>
              </a:rPr>
              <a:t>vulnerabilidad</a:t>
            </a:r>
            <a:r>
              <a:rPr lang="en-US" sz="2400" dirty="0">
                <a:solidFill>
                  <a:srgbClr val="000000"/>
                </a:solidFill>
                <a:latin typeface="Glacial Indifference"/>
              </a:rPr>
              <a:t> y </a:t>
            </a:r>
            <a:r>
              <a:rPr lang="en-US" sz="2400" dirty="0" err="1">
                <a:solidFill>
                  <a:srgbClr val="000000"/>
                </a:solidFill>
                <a:latin typeface="Glacial Indifference"/>
              </a:rPr>
              <a:t>que</a:t>
            </a:r>
            <a:r>
              <a:rPr lang="en-US" sz="2400" dirty="0">
                <a:solidFill>
                  <a:srgbClr val="000000"/>
                </a:solidFill>
                <a:latin typeface="Glacial Indifference"/>
              </a:rPr>
              <a:t> no </a:t>
            </a:r>
            <a:r>
              <a:rPr lang="en-US" sz="2400" dirty="0" err="1">
                <a:solidFill>
                  <a:srgbClr val="000000"/>
                </a:solidFill>
                <a:latin typeface="Glacial Indifference"/>
              </a:rPr>
              <a:t>han</a:t>
            </a:r>
            <a:r>
              <a:rPr lang="en-US" sz="2400" dirty="0">
                <a:solidFill>
                  <a:srgbClr val="000000"/>
                </a:solidFill>
                <a:latin typeface="Glacial Indifference"/>
              </a:rPr>
              <a:t> </a:t>
            </a:r>
            <a:r>
              <a:rPr lang="en-US" sz="2400" dirty="0" err="1">
                <a:solidFill>
                  <a:srgbClr val="000000"/>
                </a:solidFill>
                <a:latin typeface="Glacial Indifference"/>
              </a:rPr>
              <a:t>podido</a:t>
            </a:r>
            <a:r>
              <a:rPr lang="en-US" sz="2400" dirty="0">
                <a:solidFill>
                  <a:srgbClr val="000000"/>
                </a:solidFill>
                <a:latin typeface="Glacial Indifference"/>
              </a:rPr>
              <a:t> </a:t>
            </a:r>
            <a:r>
              <a:rPr lang="en-US" sz="2400" dirty="0" err="1">
                <a:solidFill>
                  <a:srgbClr val="000000"/>
                </a:solidFill>
                <a:latin typeface="Glacial Indifference"/>
              </a:rPr>
              <a:t>retornar</a:t>
            </a:r>
            <a:r>
              <a:rPr lang="en-US" sz="2400" dirty="0">
                <a:solidFill>
                  <a:srgbClr val="000000"/>
                </a:solidFill>
                <a:latin typeface="Glacial Indifference"/>
              </a:rPr>
              <a:t> a </a:t>
            </a:r>
            <a:r>
              <a:rPr lang="en-US" sz="2400" dirty="0" err="1">
                <a:solidFill>
                  <a:srgbClr val="000000"/>
                </a:solidFill>
                <a:latin typeface="Glacial Indifference"/>
              </a:rPr>
              <a:t>sus</a:t>
            </a:r>
            <a:r>
              <a:rPr lang="en-US" sz="2400" dirty="0">
                <a:solidFill>
                  <a:srgbClr val="000000"/>
                </a:solidFill>
                <a:latin typeface="Glacial Indifference"/>
              </a:rPr>
              <a:t> </a:t>
            </a:r>
            <a:r>
              <a:rPr lang="en-US" sz="2400" dirty="0" err="1">
                <a:solidFill>
                  <a:srgbClr val="000000"/>
                </a:solidFill>
                <a:latin typeface="Glacial Indifference"/>
              </a:rPr>
              <a:t>hogares</a:t>
            </a:r>
            <a:r>
              <a:rPr lang="en-US" sz="2400" dirty="0">
                <a:solidFill>
                  <a:srgbClr val="000000"/>
                </a:solidFill>
                <a:latin typeface="Glacial Indifference"/>
              </a:rPr>
              <a:t>.</a:t>
            </a:r>
          </a:p>
        </p:txBody>
      </p:sp>
      <p:sp>
        <p:nvSpPr>
          <p:cNvPr id="8" name="TextBox 8"/>
          <p:cNvSpPr txBox="1"/>
          <p:nvPr/>
        </p:nvSpPr>
        <p:spPr>
          <a:xfrm>
            <a:off x="3136221" y="6286142"/>
            <a:ext cx="11582585" cy="1447800"/>
          </a:xfrm>
          <a:prstGeom prst="rect">
            <a:avLst/>
          </a:prstGeom>
        </p:spPr>
        <p:txBody>
          <a:bodyPr lIns="0" tIns="0" rIns="0" bIns="0" rtlCol="0" anchor="t">
            <a:spAutoFit/>
          </a:bodyPr>
          <a:lstStyle/>
          <a:p>
            <a:pPr>
              <a:lnSpc>
                <a:spcPts val="5759"/>
              </a:lnSpc>
            </a:pPr>
            <a:r>
              <a:rPr lang="en-US" sz="4800" dirty="0">
                <a:solidFill>
                  <a:srgbClr val="191919"/>
                </a:solidFill>
                <a:latin typeface="Gagalin"/>
              </a:rPr>
              <a:t>se </a:t>
            </a:r>
            <a:r>
              <a:rPr lang="en-US" sz="4800" dirty="0" err="1">
                <a:solidFill>
                  <a:srgbClr val="191919"/>
                </a:solidFill>
                <a:latin typeface="Gagalin"/>
              </a:rPr>
              <a:t>lanza</a:t>
            </a:r>
            <a:r>
              <a:rPr lang="en-US" sz="4800" dirty="0">
                <a:solidFill>
                  <a:srgbClr val="191919"/>
                </a:solidFill>
                <a:latin typeface="Gagalin"/>
              </a:rPr>
              <a:t> </a:t>
            </a:r>
            <a:r>
              <a:rPr lang="en-US" sz="4800" dirty="0" err="1">
                <a:solidFill>
                  <a:srgbClr val="191919"/>
                </a:solidFill>
                <a:latin typeface="Gagalin"/>
              </a:rPr>
              <a:t>relevamiento</a:t>
            </a:r>
            <a:r>
              <a:rPr lang="en-US" sz="4800" dirty="0">
                <a:solidFill>
                  <a:srgbClr val="191919"/>
                </a:solidFill>
                <a:latin typeface="Gagalin"/>
              </a:rPr>
              <a:t> </a:t>
            </a:r>
            <a:r>
              <a:rPr lang="en-US" sz="4800" dirty="0" err="1">
                <a:solidFill>
                  <a:srgbClr val="191919"/>
                </a:solidFill>
                <a:latin typeface="Gagalin"/>
              </a:rPr>
              <a:t>sobre</a:t>
            </a:r>
            <a:r>
              <a:rPr lang="en-US" sz="4800" dirty="0">
                <a:solidFill>
                  <a:srgbClr val="191919"/>
                </a:solidFill>
                <a:latin typeface="Gagalin"/>
              </a:rPr>
              <a:t> </a:t>
            </a:r>
            <a:r>
              <a:rPr lang="en-US" sz="4800" dirty="0" err="1">
                <a:solidFill>
                  <a:srgbClr val="191919"/>
                </a:solidFill>
                <a:latin typeface="Gagalin"/>
              </a:rPr>
              <a:t>recursos</a:t>
            </a:r>
            <a:r>
              <a:rPr lang="en-US" sz="4800" dirty="0">
                <a:solidFill>
                  <a:srgbClr val="191919"/>
                </a:solidFill>
                <a:latin typeface="Gagalin"/>
              </a:rPr>
              <a:t> de </a:t>
            </a:r>
            <a:r>
              <a:rPr lang="en-US" sz="4800" dirty="0" err="1">
                <a:solidFill>
                  <a:srgbClr val="191919"/>
                </a:solidFill>
                <a:latin typeface="Gagalin"/>
              </a:rPr>
              <a:t>conectividad</a:t>
            </a:r>
            <a:endParaRPr lang="en-US" sz="4800" dirty="0">
              <a:solidFill>
                <a:srgbClr val="191919"/>
              </a:solidFill>
              <a:latin typeface="Gagalin"/>
            </a:endParaRPr>
          </a:p>
        </p:txBody>
      </p:sp>
      <p:sp>
        <p:nvSpPr>
          <p:cNvPr id="9" name="TextBox 9"/>
          <p:cNvSpPr txBox="1"/>
          <p:nvPr/>
        </p:nvSpPr>
        <p:spPr>
          <a:xfrm>
            <a:off x="2442583" y="8358187"/>
            <a:ext cx="12509006" cy="733425"/>
          </a:xfrm>
          <a:prstGeom prst="rect">
            <a:avLst/>
          </a:prstGeom>
        </p:spPr>
        <p:txBody>
          <a:bodyPr lIns="0" tIns="0" rIns="0" bIns="0" rtlCol="0" anchor="t">
            <a:spAutoFit/>
          </a:bodyPr>
          <a:lstStyle/>
          <a:p>
            <a:pPr algn="just">
              <a:lnSpc>
                <a:spcPts val="2879"/>
              </a:lnSpc>
              <a:spcBef>
                <a:spcPct val="0"/>
              </a:spcBef>
            </a:pPr>
            <a:r>
              <a:rPr lang="en-US" sz="2400" dirty="0" err="1">
                <a:solidFill>
                  <a:srgbClr val="000000"/>
                </a:solidFill>
                <a:latin typeface="Glacial Indifference"/>
              </a:rPr>
              <a:t>Destinada</a:t>
            </a:r>
            <a:r>
              <a:rPr lang="en-US" sz="2400" dirty="0">
                <a:solidFill>
                  <a:srgbClr val="000000"/>
                </a:solidFill>
                <a:latin typeface="Glacial Indifference"/>
              </a:rPr>
              <a:t> a </a:t>
            </a:r>
            <a:r>
              <a:rPr lang="en-US" sz="2400" dirty="0" err="1">
                <a:solidFill>
                  <a:srgbClr val="000000"/>
                </a:solidFill>
                <a:latin typeface="Glacial Indifference"/>
              </a:rPr>
              <a:t>toda</a:t>
            </a:r>
            <a:r>
              <a:rPr lang="en-US" sz="2400" dirty="0">
                <a:solidFill>
                  <a:srgbClr val="000000"/>
                </a:solidFill>
                <a:latin typeface="Glacial Indifference"/>
              </a:rPr>
              <a:t> la </a:t>
            </a:r>
            <a:r>
              <a:rPr lang="en-US" sz="2400" dirty="0" err="1">
                <a:solidFill>
                  <a:srgbClr val="000000"/>
                </a:solidFill>
                <a:latin typeface="Glacial Indifference"/>
              </a:rPr>
              <a:t>comunidad</a:t>
            </a:r>
            <a:r>
              <a:rPr lang="en-US" sz="2400" dirty="0">
                <a:solidFill>
                  <a:srgbClr val="000000"/>
                </a:solidFill>
                <a:latin typeface="Glacial Indifference"/>
              </a:rPr>
              <a:t> </a:t>
            </a:r>
            <a:r>
              <a:rPr lang="en-US" sz="2400" dirty="0" err="1">
                <a:solidFill>
                  <a:srgbClr val="000000"/>
                </a:solidFill>
                <a:latin typeface="Glacial Indifference"/>
              </a:rPr>
              <a:t>universitaria</a:t>
            </a:r>
            <a:r>
              <a:rPr lang="en-US" sz="2400" dirty="0">
                <a:solidFill>
                  <a:srgbClr val="000000"/>
                </a:solidFill>
                <a:latin typeface="Glacial Indifference"/>
              </a:rPr>
              <a:t>, se </a:t>
            </a:r>
            <a:r>
              <a:rPr lang="en-US" sz="2400" dirty="0" err="1">
                <a:solidFill>
                  <a:srgbClr val="000000"/>
                </a:solidFill>
                <a:latin typeface="Glacial Indifference"/>
              </a:rPr>
              <a:t>realizó</a:t>
            </a:r>
            <a:r>
              <a:rPr lang="en-US" sz="2400" dirty="0">
                <a:solidFill>
                  <a:srgbClr val="000000"/>
                </a:solidFill>
                <a:latin typeface="Glacial Indifference"/>
              </a:rPr>
              <a:t> la "</a:t>
            </a:r>
            <a:r>
              <a:rPr lang="en-US" sz="2400" dirty="0" err="1">
                <a:solidFill>
                  <a:srgbClr val="000000"/>
                </a:solidFill>
                <a:latin typeface="Glacial Indifference"/>
              </a:rPr>
              <a:t>Encuesta</a:t>
            </a:r>
            <a:r>
              <a:rPr lang="en-US" sz="2400" dirty="0">
                <a:solidFill>
                  <a:srgbClr val="000000"/>
                </a:solidFill>
                <a:latin typeface="Glacial Indifference"/>
              </a:rPr>
              <a:t> </a:t>
            </a:r>
            <a:r>
              <a:rPr lang="en-US" sz="2400" dirty="0" err="1">
                <a:solidFill>
                  <a:srgbClr val="000000"/>
                </a:solidFill>
                <a:latin typeface="Glacial Indifference"/>
              </a:rPr>
              <a:t>sobre</a:t>
            </a:r>
            <a:r>
              <a:rPr lang="en-US" sz="2400" dirty="0">
                <a:solidFill>
                  <a:srgbClr val="000000"/>
                </a:solidFill>
                <a:latin typeface="Glacial Indifference"/>
              </a:rPr>
              <a:t> </a:t>
            </a:r>
            <a:r>
              <a:rPr lang="en-US" sz="2400" dirty="0" err="1">
                <a:solidFill>
                  <a:srgbClr val="000000"/>
                </a:solidFill>
                <a:latin typeface="Glacial Indifference"/>
              </a:rPr>
              <a:t>recursos</a:t>
            </a:r>
            <a:r>
              <a:rPr lang="en-US" sz="2400" dirty="0">
                <a:solidFill>
                  <a:srgbClr val="000000"/>
                </a:solidFill>
                <a:latin typeface="Glacial Indifference"/>
              </a:rPr>
              <a:t> de </a:t>
            </a:r>
            <a:r>
              <a:rPr lang="en-US" sz="2400" dirty="0" err="1">
                <a:solidFill>
                  <a:srgbClr val="000000"/>
                </a:solidFill>
                <a:latin typeface="Glacial Indifference"/>
              </a:rPr>
              <a:t>conectividad</a:t>
            </a:r>
            <a:r>
              <a:rPr lang="en-US" sz="2400" dirty="0">
                <a:solidFill>
                  <a:srgbClr val="000000"/>
                </a:solidFill>
                <a:latin typeface="Glacial Indifference"/>
              </a:rPr>
              <a:t> y </a:t>
            </a:r>
            <a:r>
              <a:rPr lang="en-US" sz="2400" dirty="0" err="1">
                <a:solidFill>
                  <a:srgbClr val="000000"/>
                </a:solidFill>
                <a:latin typeface="Glacial Indifference"/>
              </a:rPr>
              <a:t>uso</a:t>
            </a:r>
            <a:r>
              <a:rPr lang="en-US" sz="2400" dirty="0">
                <a:solidFill>
                  <a:srgbClr val="000000"/>
                </a:solidFill>
                <a:latin typeface="Glacial Indifference"/>
              </a:rPr>
              <a:t> de </a:t>
            </a:r>
            <a:r>
              <a:rPr lang="en-US" sz="2400" dirty="0" err="1">
                <a:solidFill>
                  <a:srgbClr val="000000"/>
                </a:solidFill>
                <a:latin typeface="Glacial Indifference"/>
              </a:rPr>
              <a:t>tecnologías</a:t>
            </a:r>
            <a:r>
              <a:rPr lang="en-US" sz="2400" dirty="0">
                <a:solidFill>
                  <a:srgbClr val="000000"/>
                </a:solidFill>
                <a:latin typeface="Glacial Indifference"/>
              </a:rPr>
              <a:t> de los </a:t>
            </a:r>
            <a:r>
              <a:rPr lang="en-US" sz="2400" dirty="0" err="1">
                <a:solidFill>
                  <a:srgbClr val="000000"/>
                </a:solidFill>
                <a:latin typeface="Glacial Indifference"/>
              </a:rPr>
              <a:t>estudiantes</a:t>
            </a:r>
            <a:r>
              <a:rPr lang="en-US" sz="2400" dirty="0">
                <a:solidFill>
                  <a:srgbClr val="000000"/>
                </a:solidFill>
                <a:latin typeface="Glacial Indifference"/>
              </a:rPr>
              <a:t> en SRT - </a:t>
            </a:r>
            <a:r>
              <a:rPr lang="en-US" sz="2400" dirty="0" err="1">
                <a:solidFill>
                  <a:srgbClr val="000000"/>
                </a:solidFill>
                <a:latin typeface="Glacial Indifference"/>
              </a:rPr>
              <a:t>UNSa</a:t>
            </a:r>
            <a:r>
              <a:rPr lang="en-US" sz="2400" dirty="0">
                <a:solidFill>
                  <a:srgbClr val="000000"/>
                </a:solidFill>
                <a:latin typeface="Glacial Indifference"/>
              </a:rPr>
              <a:t> 2020"</a:t>
            </a:r>
          </a:p>
        </p:txBody>
      </p:sp>
      <p:sp>
        <p:nvSpPr>
          <p:cNvPr id="10" name="TextBox 10"/>
          <p:cNvSpPr txBox="1"/>
          <p:nvPr/>
        </p:nvSpPr>
        <p:spPr>
          <a:xfrm rot="5400000">
            <a:off x="14504272" y="6852528"/>
            <a:ext cx="5259440" cy="345866"/>
          </a:xfrm>
          <a:prstGeom prst="rect">
            <a:avLst/>
          </a:prstGeom>
        </p:spPr>
        <p:txBody>
          <a:bodyPr lIns="0" tIns="0" rIns="0" bIns="0" rtlCol="0" anchor="t">
            <a:spAutoFit/>
          </a:bodyPr>
          <a:lstStyle/>
          <a:p>
            <a:pPr algn="r">
              <a:lnSpc>
                <a:spcPts val="2799"/>
              </a:lnSpc>
            </a:pPr>
            <a:r>
              <a:rPr lang="en-US" sz="1999" spc="99">
                <a:solidFill>
                  <a:srgbClr val="191919"/>
                </a:solidFill>
                <a:latin typeface="Glacial Indifference Bold"/>
              </a:rPr>
              <a:t>#PorUnaSedeCadaDíaMejor</a:t>
            </a:r>
          </a:p>
        </p:txBody>
      </p:sp>
      <p:sp>
        <p:nvSpPr>
          <p:cNvPr id="11" name="10 Rectángulo"/>
          <p:cNvSpPr/>
          <p:nvPr/>
        </p:nvSpPr>
        <p:spPr>
          <a:xfrm>
            <a:off x="3340594" y="4019371"/>
            <a:ext cx="12509006" cy="1200329"/>
          </a:xfrm>
          <a:prstGeom prst="rect">
            <a:avLst/>
          </a:prstGeom>
        </p:spPr>
        <p:txBody>
          <a:bodyPr wrap="square">
            <a:spAutoFit/>
          </a:bodyPr>
          <a:lstStyle/>
          <a:p>
            <a:r>
              <a:rPr lang="es-ES" sz="2400" dirty="0">
                <a:latin typeface="Glacial Indifference" charset="0"/>
              </a:rPr>
              <a:t>A principios del 2020, solo se evaluó la documentación presentada por los alumnos que percibían Beca Económica (total:$2600, parcial:$1900, ingresante:$1500) durante el periodo 2019.  El total de Becarios fue: 100.</a:t>
            </a: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97969"/>
            <a:ext cx="3259100" cy="937562"/>
          </a:xfrm>
          <a:prstGeom prst="rect">
            <a:avLst/>
          </a:prstGeom>
          <a:solidFill>
            <a:srgbClr val="CCEBE6"/>
          </a:solidFill>
        </p:spPr>
      </p:sp>
      <p:sp>
        <p:nvSpPr>
          <p:cNvPr id="3" name="TextBox 3"/>
          <p:cNvSpPr txBox="1"/>
          <p:nvPr/>
        </p:nvSpPr>
        <p:spPr>
          <a:xfrm>
            <a:off x="141070" y="304800"/>
            <a:ext cx="2976959"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NOVIEMBRE</a:t>
            </a:r>
          </a:p>
        </p:txBody>
      </p:sp>
      <p:sp>
        <p:nvSpPr>
          <p:cNvPr id="4" name="TextBox 4"/>
          <p:cNvSpPr txBox="1"/>
          <p:nvPr/>
        </p:nvSpPr>
        <p:spPr>
          <a:xfrm>
            <a:off x="3635363" y="411631"/>
            <a:ext cx="11393537"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Reunión del Consejo Asesor de SRT UNSa. </a:t>
            </a:r>
          </a:p>
        </p:txBody>
      </p:sp>
      <p:sp>
        <p:nvSpPr>
          <p:cNvPr id="5" name="TextBox 5"/>
          <p:cNvSpPr txBox="1"/>
          <p:nvPr/>
        </p:nvSpPr>
        <p:spPr>
          <a:xfrm>
            <a:off x="3326257" y="1332865"/>
            <a:ext cx="13933043" cy="7334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Nueva Reunión Ordinaria del Consejo Asesor de SRT UNSa. </a:t>
            </a:r>
          </a:p>
          <a:p>
            <a:pPr algn="just">
              <a:lnSpc>
                <a:spcPts val="2879"/>
              </a:lnSpc>
              <a:spcBef>
                <a:spcPct val="0"/>
              </a:spcBef>
            </a:pPr>
            <a:r>
              <a:rPr lang="en-US" sz="2400">
                <a:solidFill>
                  <a:srgbClr val="000000"/>
                </a:solidFill>
                <a:latin typeface="Glacial Indifference"/>
              </a:rPr>
              <a:t>Realizada a través de Tecnologías de la Información y las Comunicaciones (TIC) - Res. N° 092-SRT-2020.  </a:t>
            </a:r>
          </a:p>
        </p:txBody>
      </p:sp>
      <p:sp>
        <p:nvSpPr>
          <p:cNvPr id="6" name="TextBox 6"/>
          <p:cNvSpPr txBox="1"/>
          <p:nvPr/>
        </p:nvSpPr>
        <p:spPr>
          <a:xfrm>
            <a:off x="2424255" y="3570235"/>
            <a:ext cx="12321332" cy="723900"/>
          </a:xfrm>
          <a:prstGeom prst="rect">
            <a:avLst/>
          </a:prstGeom>
        </p:spPr>
        <p:txBody>
          <a:bodyPr lIns="0" tIns="0" rIns="0" bIns="0" rtlCol="0" anchor="t">
            <a:spAutoFit/>
          </a:bodyPr>
          <a:lstStyle/>
          <a:p>
            <a:pPr algn="ctr">
              <a:lnSpc>
                <a:spcPts val="5759"/>
              </a:lnSpc>
              <a:spcBef>
                <a:spcPct val="0"/>
              </a:spcBef>
            </a:pPr>
            <a:r>
              <a:rPr lang="en-US" sz="4800">
                <a:solidFill>
                  <a:srgbClr val="000000"/>
                </a:solidFill>
                <a:latin typeface="Gagalin"/>
              </a:rPr>
              <a:t>Resolución N° 205, 206,207,208 y 209-SRT-2020</a:t>
            </a:r>
          </a:p>
        </p:txBody>
      </p:sp>
      <p:sp>
        <p:nvSpPr>
          <p:cNvPr id="7" name="AutoShape 7"/>
          <p:cNvSpPr/>
          <p:nvPr/>
        </p:nvSpPr>
        <p:spPr>
          <a:xfrm>
            <a:off x="15028900" y="2632673"/>
            <a:ext cx="3259100" cy="937562"/>
          </a:xfrm>
          <a:prstGeom prst="rect">
            <a:avLst/>
          </a:prstGeom>
          <a:solidFill>
            <a:srgbClr val="CCEBE6"/>
          </a:solidFill>
        </p:spPr>
      </p:sp>
      <p:sp>
        <p:nvSpPr>
          <p:cNvPr id="8" name="TextBox 8"/>
          <p:cNvSpPr txBox="1"/>
          <p:nvPr/>
        </p:nvSpPr>
        <p:spPr>
          <a:xfrm>
            <a:off x="15169971" y="2739504"/>
            <a:ext cx="2976959"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13</a:t>
            </a:r>
          </a:p>
        </p:txBody>
      </p:sp>
      <p:sp>
        <p:nvSpPr>
          <p:cNvPr id="9" name="TextBox 9"/>
          <p:cNvSpPr txBox="1"/>
          <p:nvPr/>
        </p:nvSpPr>
        <p:spPr>
          <a:xfrm>
            <a:off x="3635363" y="4749877"/>
            <a:ext cx="9817952" cy="1819275"/>
          </a:xfrm>
          <a:prstGeom prst="rect">
            <a:avLst/>
          </a:prstGeom>
        </p:spPr>
        <p:txBody>
          <a:bodyPr lIns="0" tIns="0" rIns="0" bIns="0" rtlCol="0" anchor="t">
            <a:spAutoFit/>
          </a:bodyPr>
          <a:lstStyle/>
          <a:p>
            <a:pPr algn="just">
              <a:lnSpc>
                <a:spcPts val="2879"/>
              </a:lnSpc>
              <a:spcBef>
                <a:spcPct val="0"/>
              </a:spcBef>
            </a:pPr>
            <a:r>
              <a:rPr lang="en-US" sz="2400" dirty="0">
                <a:solidFill>
                  <a:srgbClr val="000000"/>
                </a:solidFill>
                <a:latin typeface="Glacial Indifference"/>
              </a:rPr>
              <a:t>ARTICULO 1°.- IMPLEMENTAR del </a:t>
            </a:r>
            <a:r>
              <a:rPr lang="en-US" sz="2400" dirty="0" err="1">
                <a:solidFill>
                  <a:srgbClr val="000000"/>
                </a:solidFill>
                <a:latin typeface="Glacial Indifference"/>
              </a:rPr>
              <a:t>siguiente</a:t>
            </a:r>
            <a:r>
              <a:rPr lang="en-US" sz="2400" dirty="0">
                <a:solidFill>
                  <a:srgbClr val="000000"/>
                </a:solidFill>
                <a:latin typeface="Glacial Indifference"/>
              </a:rPr>
              <a:t> </a:t>
            </a:r>
            <a:r>
              <a:rPr lang="en-US" sz="2400" dirty="0" err="1">
                <a:solidFill>
                  <a:srgbClr val="000000"/>
                </a:solidFill>
                <a:latin typeface="Glacial Indifference"/>
              </a:rPr>
              <a:t>modo</a:t>
            </a:r>
            <a:r>
              <a:rPr lang="en-US" sz="2400" dirty="0">
                <a:solidFill>
                  <a:srgbClr val="000000"/>
                </a:solidFill>
                <a:latin typeface="Glacial Indifference"/>
              </a:rPr>
              <a:t>, el </a:t>
            </a:r>
            <a:r>
              <a:rPr lang="en-US" sz="2400" dirty="0" err="1">
                <a:solidFill>
                  <a:srgbClr val="000000"/>
                </a:solidFill>
                <a:latin typeface="Glacial Indifference"/>
              </a:rPr>
              <a:t>Turno</a:t>
            </a:r>
            <a:r>
              <a:rPr lang="en-US" sz="2400" dirty="0">
                <a:solidFill>
                  <a:srgbClr val="000000"/>
                </a:solidFill>
                <a:latin typeface="Glacial Indifference"/>
              </a:rPr>
              <a:t> </a:t>
            </a:r>
            <a:r>
              <a:rPr lang="en-US" sz="2400" dirty="0" err="1">
                <a:solidFill>
                  <a:srgbClr val="000000"/>
                </a:solidFill>
                <a:latin typeface="Glacial Indifference"/>
              </a:rPr>
              <a:t>Extraordinario</a:t>
            </a:r>
            <a:r>
              <a:rPr lang="en-US" sz="2400" dirty="0">
                <a:solidFill>
                  <a:srgbClr val="000000"/>
                </a:solidFill>
                <a:latin typeface="Glacial Indifference"/>
              </a:rPr>
              <a:t> de </a:t>
            </a:r>
            <a:r>
              <a:rPr lang="en-US" sz="2400" dirty="0" err="1">
                <a:solidFill>
                  <a:srgbClr val="000000"/>
                </a:solidFill>
                <a:latin typeface="Glacial Indifference"/>
              </a:rPr>
              <a:t>Exámenes</a:t>
            </a:r>
            <a:r>
              <a:rPr lang="en-US" sz="2400" dirty="0">
                <a:solidFill>
                  <a:srgbClr val="000000"/>
                </a:solidFill>
                <a:latin typeface="Glacial Indifference"/>
              </a:rPr>
              <a:t> </a:t>
            </a:r>
            <a:r>
              <a:rPr lang="en-US" sz="2400" dirty="0" err="1">
                <a:solidFill>
                  <a:srgbClr val="000000"/>
                </a:solidFill>
                <a:latin typeface="Glacial Indifference"/>
              </a:rPr>
              <a:t>correspondiente</a:t>
            </a:r>
            <a:r>
              <a:rPr lang="en-US" sz="2400" dirty="0">
                <a:solidFill>
                  <a:srgbClr val="000000"/>
                </a:solidFill>
                <a:latin typeface="Glacial Indifference"/>
              </a:rPr>
              <a:t> al </a:t>
            </a:r>
            <a:r>
              <a:rPr lang="en-US" sz="2400" dirty="0" err="1">
                <a:solidFill>
                  <a:srgbClr val="000000"/>
                </a:solidFill>
                <a:latin typeface="Glacial Indifference"/>
              </a:rPr>
              <a:t>mes</a:t>
            </a:r>
            <a:r>
              <a:rPr lang="en-US" sz="2400" dirty="0">
                <a:solidFill>
                  <a:srgbClr val="000000"/>
                </a:solidFill>
                <a:latin typeface="Glacial Indifference"/>
              </a:rPr>
              <a:t> de </a:t>
            </a:r>
            <a:r>
              <a:rPr lang="en-US" sz="2400" dirty="0" err="1">
                <a:solidFill>
                  <a:srgbClr val="000000"/>
                </a:solidFill>
                <a:latin typeface="Glacial Indifference"/>
              </a:rPr>
              <a:t>Diciembre</a:t>
            </a:r>
            <a:r>
              <a:rPr lang="en-US" sz="2400" dirty="0">
                <a:solidFill>
                  <a:srgbClr val="000000"/>
                </a:solidFill>
                <a:latin typeface="Glacial Indifference"/>
              </a:rPr>
              <a:t> 2.020 </a:t>
            </a:r>
            <a:r>
              <a:rPr lang="en-US" sz="2400" dirty="0" err="1">
                <a:solidFill>
                  <a:srgbClr val="000000"/>
                </a:solidFill>
                <a:latin typeface="Glacial Indifference"/>
              </a:rPr>
              <a:t>para</a:t>
            </a:r>
            <a:r>
              <a:rPr lang="en-US" sz="2400" dirty="0">
                <a:solidFill>
                  <a:srgbClr val="000000"/>
                </a:solidFill>
                <a:latin typeface="Glacial Indifference"/>
              </a:rPr>
              <a:t> </a:t>
            </a:r>
            <a:r>
              <a:rPr lang="en-US" sz="2400" dirty="0" err="1">
                <a:solidFill>
                  <a:srgbClr val="000000"/>
                </a:solidFill>
                <a:latin typeface="Glacial Indifference"/>
              </a:rPr>
              <a:t>las</a:t>
            </a:r>
            <a:r>
              <a:rPr lang="en-US" sz="2400" dirty="0">
                <a:solidFill>
                  <a:srgbClr val="000000"/>
                </a:solidFill>
                <a:latin typeface="Glacial Indifference"/>
              </a:rPr>
              <a:t> </a:t>
            </a:r>
            <a:r>
              <a:rPr lang="en-US" sz="2400" dirty="0" err="1">
                <a:solidFill>
                  <a:srgbClr val="000000"/>
                </a:solidFill>
                <a:latin typeface="Glacial Indifference"/>
              </a:rPr>
              <a:t>materias</a:t>
            </a:r>
            <a:r>
              <a:rPr lang="en-US" sz="2400" dirty="0">
                <a:solidFill>
                  <a:srgbClr val="000000"/>
                </a:solidFill>
                <a:latin typeface="Glacial Indifference"/>
              </a:rPr>
              <a:t> de </a:t>
            </a:r>
            <a:r>
              <a:rPr lang="en-US" sz="2400" dirty="0" err="1">
                <a:solidFill>
                  <a:srgbClr val="000000"/>
                </a:solidFill>
                <a:latin typeface="Glacial Indifference"/>
              </a:rPr>
              <a:t>las</a:t>
            </a:r>
            <a:r>
              <a:rPr lang="en-US" sz="2400" dirty="0">
                <a:solidFill>
                  <a:srgbClr val="000000"/>
                </a:solidFill>
                <a:latin typeface="Glacial Indifference"/>
              </a:rPr>
              <a:t> Carreras </a:t>
            </a:r>
            <a:r>
              <a:rPr lang="en-US" sz="2400" dirty="0" err="1">
                <a:solidFill>
                  <a:srgbClr val="000000"/>
                </a:solidFill>
                <a:latin typeface="Glacial Indifference"/>
              </a:rPr>
              <a:t>Tecnicatura</a:t>
            </a:r>
            <a:r>
              <a:rPr lang="en-US" sz="2400" dirty="0">
                <a:solidFill>
                  <a:srgbClr val="000000"/>
                </a:solidFill>
                <a:latin typeface="Glacial Indifference"/>
              </a:rPr>
              <a:t> </a:t>
            </a:r>
            <a:r>
              <a:rPr lang="en-US" sz="2400" dirty="0" err="1">
                <a:solidFill>
                  <a:srgbClr val="000000"/>
                </a:solidFill>
                <a:latin typeface="Glacial Indifference"/>
              </a:rPr>
              <a:t>Universitaria</a:t>
            </a:r>
            <a:r>
              <a:rPr lang="en-US" sz="2400" dirty="0">
                <a:solidFill>
                  <a:srgbClr val="000000"/>
                </a:solidFill>
                <a:latin typeface="Glacial Indifference"/>
              </a:rPr>
              <a:t> en </a:t>
            </a:r>
            <a:r>
              <a:rPr lang="en-US" sz="2400" dirty="0" err="1">
                <a:solidFill>
                  <a:srgbClr val="000000"/>
                </a:solidFill>
                <a:latin typeface="Glacial Indifference"/>
              </a:rPr>
              <a:t>Perforaciones</a:t>
            </a:r>
            <a:r>
              <a:rPr lang="en-US" sz="2400" dirty="0">
                <a:solidFill>
                  <a:srgbClr val="000000"/>
                </a:solidFill>
                <a:latin typeface="Glacial Indifference"/>
              </a:rPr>
              <a:t> e </a:t>
            </a:r>
            <a:r>
              <a:rPr lang="en-US" sz="2400" dirty="0" err="1">
                <a:solidFill>
                  <a:srgbClr val="000000"/>
                </a:solidFill>
                <a:latin typeface="Glacial Indifference"/>
              </a:rPr>
              <a:t>Ingeniería</a:t>
            </a:r>
            <a:r>
              <a:rPr lang="en-US" sz="2400" dirty="0">
                <a:solidFill>
                  <a:srgbClr val="000000"/>
                </a:solidFill>
                <a:latin typeface="Glacial Indifference"/>
              </a:rPr>
              <a:t> en </a:t>
            </a:r>
            <a:r>
              <a:rPr lang="en-US" sz="2400" dirty="0" err="1">
                <a:solidFill>
                  <a:srgbClr val="000000"/>
                </a:solidFill>
                <a:latin typeface="Glacial Indifference"/>
              </a:rPr>
              <a:t>Perforaciones</a:t>
            </a:r>
            <a:r>
              <a:rPr lang="en-US" sz="2400" dirty="0">
                <a:solidFill>
                  <a:srgbClr val="000000"/>
                </a:solidFill>
                <a:latin typeface="Glacial Indifference"/>
              </a:rPr>
              <a:t>, </a:t>
            </a:r>
            <a:r>
              <a:rPr lang="en-US" sz="2400" dirty="0" err="1">
                <a:solidFill>
                  <a:srgbClr val="000000"/>
                </a:solidFill>
                <a:latin typeface="Glacial Indifference"/>
              </a:rPr>
              <a:t>Letras</a:t>
            </a:r>
            <a:r>
              <a:rPr lang="en-US" sz="2400" dirty="0">
                <a:solidFill>
                  <a:srgbClr val="000000"/>
                </a:solidFill>
                <a:latin typeface="Glacial Indifference"/>
              </a:rPr>
              <a:t>, </a:t>
            </a:r>
            <a:r>
              <a:rPr lang="en-US" sz="2400" dirty="0" err="1">
                <a:solidFill>
                  <a:srgbClr val="000000"/>
                </a:solidFill>
                <a:latin typeface="Glacial Indifference"/>
              </a:rPr>
              <a:t>Comunicación</a:t>
            </a:r>
            <a:r>
              <a:rPr lang="en-US" sz="2400" dirty="0">
                <a:solidFill>
                  <a:srgbClr val="000000"/>
                </a:solidFill>
                <a:latin typeface="Glacial Indifference"/>
              </a:rPr>
              <a:t> Social y </a:t>
            </a:r>
            <a:r>
              <a:rPr lang="en-US" sz="2400" dirty="0" err="1">
                <a:solidFill>
                  <a:srgbClr val="000000"/>
                </a:solidFill>
                <a:latin typeface="Glacial Indifference"/>
              </a:rPr>
              <a:t>Enfermería</a:t>
            </a:r>
            <a:r>
              <a:rPr lang="en-US" sz="2400" dirty="0">
                <a:solidFill>
                  <a:srgbClr val="000000"/>
                </a:solidFill>
                <a:latin typeface="Glacial Indifference"/>
              </a:rPr>
              <a:t> </a:t>
            </a:r>
            <a:r>
              <a:rPr lang="en-US" sz="2400" dirty="0" err="1">
                <a:solidFill>
                  <a:srgbClr val="000000"/>
                </a:solidFill>
                <a:latin typeface="Glacial Indifference"/>
              </a:rPr>
              <a:t>que</a:t>
            </a:r>
            <a:r>
              <a:rPr lang="en-US" sz="2400" dirty="0">
                <a:solidFill>
                  <a:srgbClr val="000000"/>
                </a:solidFill>
                <a:latin typeface="Glacial Indifference"/>
              </a:rPr>
              <a:t> dicta la </a:t>
            </a:r>
            <a:r>
              <a:rPr lang="en-US" sz="2400" dirty="0" err="1">
                <a:solidFill>
                  <a:srgbClr val="000000"/>
                </a:solidFill>
                <a:latin typeface="Glacial Indifference"/>
              </a:rPr>
              <a:t>Sede</a:t>
            </a:r>
            <a:r>
              <a:rPr lang="en-US" sz="2400" dirty="0">
                <a:solidFill>
                  <a:srgbClr val="000000"/>
                </a:solidFill>
                <a:latin typeface="Glacial Indifference"/>
              </a:rPr>
              <a:t> Regional Tartagal y SVE.</a:t>
            </a:r>
          </a:p>
        </p:txBody>
      </p:sp>
    </p:spTree>
    <p:extLst>
      <p:ext uri="{BB962C8B-B14F-4D97-AF65-F5344CB8AC3E}">
        <p14:creationId xmlns:p14="http://schemas.microsoft.com/office/powerpoint/2010/main" val="359168524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63778" y="492304"/>
            <a:ext cx="7585042"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USO OBLIGATORIO DE BARBIJO</a:t>
            </a:r>
          </a:p>
        </p:txBody>
      </p:sp>
      <p:sp>
        <p:nvSpPr>
          <p:cNvPr id="3" name="TextBox 3"/>
          <p:cNvSpPr txBox="1"/>
          <p:nvPr/>
        </p:nvSpPr>
        <p:spPr>
          <a:xfrm>
            <a:off x="3525186" y="1418906"/>
            <a:ext cx="12509006" cy="7334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Siendo responsables con la sociedad, la Sede Regional Tartagal ayuda y acompaña la difusión de medidas adoptadas para nuestro cuidado. </a:t>
            </a:r>
          </a:p>
        </p:txBody>
      </p:sp>
      <p:sp>
        <p:nvSpPr>
          <p:cNvPr id="4" name="TextBox 4"/>
          <p:cNvSpPr txBox="1"/>
          <p:nvPr/>
        </p:nvSpPr>
        <p:spPr>
          <a:xfrm rot="5400000">
            <a:off x="14504272" y="6852528"/>
            <a:ext cx="5259440" cy="345866"/>
          </a:xfrm>
          <a:prstGeom prst="rect">
            <a:avLst/>
          </a:prstGeom>
        </p:spPr>
        <p:txBody>
          <a:bodyPr lIns="0" tIns="0" rIns="0" bIns="0" rtlCol="0" anchor="t">
            <a:spAutoFit/>
          </a:bodyPr>
          <a:lstStyle/>
          <a:p>
            <a:pPr algn="r">
              <a:lnSpc>
                <a:spcPts val="2799"/>
              </a:lnSpc>
            </a:pPr>
            <a:r>
              <a:rPr lang="en-US" sz="1999" spc="99">
                <a:solidFill>
                  <a:srgbClr val="191919"/>
                </a:solidFill>
                <a:latin typeface="Glacial Indifference Bold"/>
              </a:rPr>
              <a:t>#PorUnaSedeCadaDíaMejor</a:t>
            </a:r>
          </a:p>
        </p:txBody>
      </p:sp>
      <p:sp>
        <p:nvSpPr>
          <p:cNvPr id="5" name="AutoShape 5"/>
          <p:cNvSpPr/>
          <p:nvPr/>
        </p:nvSpPr>
        <p:spPr>
          <a:xfrm>
            <a:off x="15028900" y="492304"/>
            <a:ext cx="3259100" cy="881654"/>
          </a:xfrm>
          <a:prstGeom prst="rect">
            <a:avLst/>
          </a:prstGeom>
          <a:solidFill>
            <a:srgbClr val="CCEBE6"/>
          </a:solidFill>
        </p:spPr>
      </p:sp>
      <p:sp>
        <p:nvSpPr>
          <p:cNvPr id="6" name="TextBox 6"/>
          <p:cNvSpPr txBox="1"/>
          <p:nvPr/>
        </p:nvSpPr>
        <p:spPr>
          <a:xfrm>
            <a:off x="16034192" y="571181"/>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13</a:t>
            </a:r>
          </a:p>
        </p:txBody>
      </p:sp>
      <p:sp>
        <p:nvSpPr>
          <p:cNvPr id="7" name="AutoShape 7"/>
          <p:cNvSpPr/>
          <p:nvPr/>
        </p:nvSpPr>
        <p:spPr>
          <a:xfrm>
            <a:off x="0" y="2983364"/>
            <a:ext cx="3259100" cy="881654"/>
          </a:xfrm>
          <a:prstGeom prst="rect">
            <a:avLst/>
          </a:prstGeom>
          <a:solidFill>
            <a:srgbClr val="CCEBE6"/>
          </a:solidFill>
        </p:spPr>
      </p:sp>
      <p:sp>
        <p:nvSpPr>
          <p:cNvPr id="8" name="TextBox 8"/>
          <p:cNvSpPr txBox="1"/>
          <p:nvPr/>
        </p:nvSpPr>
        <p:spPr>
          <a:xfrm>
            <a:off x="922608" y="3062241"/>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16</a:t>
            </a:r>
          </a:p>
        </p:txBody>
      </p:sp>
      <p:sp>
        <p:nvSpPr>
          <p:cNvPr id="9" name="TextBox 9"/>
          <p:cNvSpPr txBox="1"/>
          <p:nvPr/>
        </p:nvSpPr>
        <p:spPr>
          <a:xfrm>
            <a:off x="3525186" y="3017293"/>
            <a:ext cx="6477185"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REGRESO A CASA...</a:t>
            </a:r>
          </a:p>
        </p:txBody>
      </p:sp>
      <p:sp>
        <p:nvSpPr>
          <p:cNvPr id="10" name="TextBox 10"/>
          <p:cNvSpPr txBox="1"/>
          <p:nvPr/>
        </p:nvSpPr>
        <p:spPr>
          <a:xfrm>
            <a:off x="3525186" y="4024266"/>
            <a:ext cx="12509006" cy="733425"/>
          </a:xfrm>
          <a:prstGeom prst="rect">
            <a:avLst/>
          </a:prstGeom>
        </p:spPr>
        <p:txBody>
          <a:bodyPr lIns="0" tIns="0" rIns="0" bIns="0" rtlCol="0" anchor="t">
            <a:spAutoFit/>
          </a:bodyPr>
          <a:lstStyle/>
          <a:p>
            <a:pPr algn="just">
              <a:lnSpc>
                <a:spcPts val="2879"/>
              </a:lnSpc>
              <a:spcBef>
                <a:spcPct val="0"/>
              </a:spcBef>
            </a:pPr>
            <a:r>
              <a:rPr lang="en-US" sz="2400">
                <a:solidFill>
                  <a:srgbClr val="000000"/>
                </a:solidFill>
                <a:latin typeface="Glacial Indifference"/>
              </a:rPr>
              <a:t>Se inician las gestiones necesarias para que los alumnos que quedaron varados en la Ciudad de Tartagal puedan retornar a sus hogares.</a:t>
            </a:r>
          </a:p>
        </p:txBody>
      </p:sp>
      <p:sp>
        <p:nvSpPr>
          <p:cNvPr id="11" name="AutoShape 11"/>
          <p:cNvSpPr/>
          <p:nvPr/>
        </p:nvSpPr>
        <p:spPr>
          <a:xfrm>
            <a:off x="0" y="6488564"/>
            <a:ext cx="3259100" cy="881654"/>
          </a:xfrm>
          <a:prstGeom prst="rect">
            <a:avLst/>
          </a:prstGeom>
          <a:solidFill>
            <a:srgbClr val="CCEBE6"/>
          </a:solidFill>
        </p:spPr>
      </p:sp>
      <p:sp>
        <p:nvSpPr>
          <p:cNvPr id="12" name="TextBox 12"/>
          <p:cNvSpPr txBox="1"/>
          <p:nvPr/>
        </p:nvSpPr>
        <p:spPr>
          <a:xfrm>
            <a:off x="922608" y="6488564"/>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17</a:t>
            </a:r>
          </a:p>
        </p:txBody>
      </p:sp>
      <p:sp>
        <p:nvSpPr>
          <p:cNvPr id="13" name="TextBox 13"/>
          <p:cNvSpPr txBox="1"/>
          <p:nvPr/>
        </p:nvSpPr>
        <p:spPr>
          <a:xfrm>
            <a:off x="3525186" y="6646318"/>
            <a:ext cx="6477185"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BECAS DE CONECTIVIDAD</a:t>
            </a:r>
          </a:p>
        </p:txBody>
      </p:sp>
      <p:sp>
        <p:nvSpPr>
          <p:cNvPr id="14" name="TextBox 14"/>
          <p:cNvSpPr txBox="1"/>
          <p:nvPr/>
        </p:nvSpPr>
        <p:spPr>
          <a:xfrm>
            <a:off x="2642968" y="8658225"/>
            <a:ext cx="12509006" cy="1095375"/>
          </a:xfrm>
          <a:prstGeom prst="rect">
            <a:avLst/>
          </a:prstGeom>
        </p:spPr>
        <p:txBody>
          <a:bodyPr lIns="0" tIns="0" rIns="0" bIns="0" rtlCol="0" anchor="t">
            <a:spAutoFit/>
          </a:bodyPr>
          <a:lstStyle/>
          <a:p>
            <a:pPr algn="just">
              <a:lnSpc>
                <a:spcPts val="2879"/>
              </a:lnSpc>
            </a:pPr>
            <a:r>
              <a:rPr lang="en-US" sz="2400">
                <a:solidFill>
                  <a:srgbClr val="000000"/>
                </a:solidFill>
                <a:latin typeface="Glacial Indifference"/>
              </a:rPr>
              <a:t>Destinada a 3000 estudiantes, el programa de becas ofrece un abono para garantizar la continuidad de sus estudia de</a:t>
            </a:r>
          </a:p>
          <a:p>
            <a:pPr algn="just">
              <a:lnSpc>
                <a:spcPts val="2879"/>
              </a:lnSpc>
              <a:spcBef>
                <a:spcPct val="0"/>
              </a:spcBef>
            </a:pPr>
            <a:r>
              <a:rPr lang="en-US" sz="2400">
                <a:solidFill>
                  <a:srgbClr val="000000"/>
                </a:solidFill>
                <a:latin typeface="Glacial Indifference"/>
              </a:rPr>
              <a:t>manera virtual</a:t>
            </a:r>
          </a:p>
        </p:txBody>
      </p:sp>
      <p:sp>
        <p:nvSpPr>
          <p:cNvPr id="15" name="TextBox 15"/>
          <p:cNvSpPr txBox="1"/>
          <p:nvPr/>
        </p:nvSpPr>
        <p:spPr>
          <a:xfrm>
            <a:off x="6606673" y="7691391"/>
            <a:ext cx="3642122" cy="542925"/>
          </a:xfrm>
          <a:prstGeom prst="rect">
            <a:avLst/>
          </a:prstGeom>
        </p:spPr>
        <p:txBody>
          <a:bodyPr lIns="0" tIns="0" rIns="0" bIns="0" rtlCol="0" anchor="t">
            <a:spAutoFit/>
          </a:bodyPr>
          <a:lstStyle/>
          <a:p>
            <a:pPr algn="ctr">
              <a:lnSpc>
                <a:spcPts val="4320"/>
              </a:lnSpc>
              <a:spcBef>
                <a:spcPct val="0"/>
              </a:spcBef>
            </a:pPr>
            <a:r>
              <a:rPr lang="en-US" sz="3600">
                <a:solidFill>
                  <a:srgbClr val="000000"/>
                </a:solidFill>
                <a:latin typeface="Gagalin"/>
              </a:rPr>
              <a:t>(res. r n° 0219/20)</a:t>
            </a: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478" r="167" b="755"/>
          <a:stretch>
            <a:fillRect/>
          </a:stretch>
        </p:blipFill>
        <p:spPr>
          <a:xfrm>
            <a:off x="10210800" y="3086100"/>
            <a:ext cx="7345533" cy="4991100"/>
          </a:xfrm>
          <a:prstGeom prst="rect">
            <a:avLst/>
          </a:prstGeom>
        </p:spPr>
      </p:pic>
      <p:sp>
        <p:nvSpPr>
          <p:cNvPr id="3" name="2 Rectángulo"/>
          <p:cNvSpPr/>
          <p:nvPr/>
        </p:nvSpPr>
        <p:spPr>
          <a:xfrm>
            <a:off x="381000" y="2234494"/>
            <a:ext cx="9829800" cy="6986528"/>
          </a:xfrm>
          <a:prstGeom prst="rect">
            <a:avLst/>
          </a:prstGeom>
        </p:spPr>
        <p:txBody>
          <a:bodyPr wrap="square">
            <a:spAutoFit/>
          </a:bodyPr>
          <a:lstStyle/>
          <a:p>
            <a:r>
              <a:rPr lang="es-ES" sz="3200" dirty="0">
                <a:latin typeface="Glacial Indifference" charset="0"/>
              </a:rPr>
              <a:t>En el mes de Abril, se abrió la convocatoria para Beca Conectividad. Destinado a todos los alumnos que carecen de acceso a Internet. La misma consiste en un montón mensual de $600. Se abona a través de Caja de ahorro de Banco Patagonia. </a:t>
            </a:r>
            <a:endParaRPr lang="es-ES" sz="3200" dirty="0" smtClean="0">
              <a:latin typeface="Glacial Indifference" charset="0"/>
            </a:endParaRPr>
          </a:p>
          <a:p>
            <a:endParaRPr lang="es-ES" sz="3200" dirty="0" smtClean="0">
              <a:latin typeface="Glacial Indifference" charset="0"/>
            </a:endParaRPr>
          </a:p>
          <a:p>
            <a:r>
              <a:rPr lang="es-ES" sz="3200" dirty="0" smtClean="0">
                <a:latin typeface="Glacial Indifference" charset="0"/>
              </a:rPr>
              <a:t>Hasta </a:t>
            </a:r>
            <a:r>
              <a:rPr lang="es-ES" sz="3200" dirty="0">
                <a:latin typeface="Glacial Indifference" charset="0"/>
              </a:rPr>
              <a:t>Noviembre de 2020, fueron 5 listados publicados: </a:t>
            </a:r>
            <a:endParaRPr lang="es-ES" sz="3200" dirty="0" smtClean="0">
              <a:latin typeface="Glacial Indifference" charset="0"/>
            </a:endParaRPr>
          </a:p>
          <a:p>
            <a:endParaRPr lang="es-ES" sz="3200" dirty="0" smtClean="0">
              <a:latin typeface="Glacial Indifference" charset="0"/>
            </a:endParaRPr>
          </a:p>
          <a:p>
            <a:r>
              <a:rPr lang="es-ES" sz="3200" dirty="0" smtClean="0">
                <a:latin typeface="Glacial Indifference" charset="0"/>
              </a:rPr>
              <a:t>1 </a:t>
            </a:r>
            <a:r>
              <a:rPr lang="es-ES" sz="3200" dirty="0">
                <a:latin typeface="Glacial Indifference" charset="0"/>
              </a:rPr>
              <a:t>listado: Res. 415/2020: 41 alumnos beneficiados</a:t>
            </a:r>
            <a:r>
              <a:rPr lang="es-ES" sz="3200" dirty="0" smtClean="0">
                <a:latin typeface="Glacial Indifference" charset="0"/>
              </a:rPr>
              <a:t>.</a:t>
            </a:r>
          </a:p>
          <a:p>
            <a:r>
              <a:rPr lang="es-ES" sz="3200" dirty="0" smtClean="0">
                <a:latin typeface="Glacial Indifference" charset="0"/>
              </a:rPr>
              <a:t>2 </a:t>
            </a:r>
            <a:r>
              <a:rPr lang="es-ES" sz="3200" dirty="0">
                <a:latin typeface="Glacial Indifference" charset="0"/>
              </a:rPr>
              <a:t>listado: Res.486/2020: 58 alumnos beneficiados. </a:t>
            </a:r>
            <a:endParaRPr lang="es-ES" sz="3200" dirty="0" smtClean="0">
              <a:latin typeface="Glacial Indifference" charset="0"/>
            </a:endParaRPr>
          </a:p>
          <a:p>
            <a:r>
              <a:rPr lang="es-ES" sz="3200" dirty="0" smtClean="0">
                <a:latin typeface="Glacial Indifference" charset="0"/>
              </a:rPr>
              <a:t>3 </a:t>
            </a:r>
            <a:r>
              <a:rPr lang="es-ES" sz="3200" dirty="0">
                <a:latin typeface="Glacial Indifference" charset="0"/>
              </a:rPr>
              <a:t>listado: Res. 584/202: 19 alumnos </a:t>
            </a:r>
            <a:endParaRPr lang="es-ES" sz="3200" dirty="0" smtClean="0">
              <a:latin typeface="Glacial Indifference" charset="0"/>
            </a:endParaRPr>
          </a:p>
          <a:p>
            <a:r>
              <a:rPr lang="es-ES" sz="3200" dirty="0" smtClean="0">
                <a:latin typeface="Glacial Indifference" charset="0"/>
              </a:rPr>
              <a:t>4 </a:t>
            </a:r>
            <a:r>
              <a:rPr lang="es-ES" sz="3200" dirty="0">
                <a:latin typeface="Glacial Indifference" charset="0"/>
              </a:rPr>
              <a:t>listado: Res.619/2020:33 alumnos beneficiados</a:t>
            </a:r>
            <a:r>
              <a:rPr lang="es-ES" sz="3200" dirty="0" smtClean="0">
                <a:latin typeface="Glacial Indifference" charset="0"/>
              </a:rPr>
              <a:t>.</a:t>
            </a:r>
          </a:p>
          <a:p>
            <a:r>
              <a:rPr lang="es-ES" sz="3200" dirty="0" smtClean="0">
                <a:latin typeface="Glacial Indifference" charset="0"/>
              </a:rPr>
              <a:t>5 </a:t>
            </a:r>
            <a:r>
              <a:rPr lang="es-ES" sz="3200" dirty="0">
                <a:latin typeface="Glacial Indifference" charset="0"/>
              </a:rPr>
              <a:t>listado: Res. 1009/2020: 12 alumnos</a:t>
            </a:r>
            <a:r>
              <a:rPr lang="es-ES" sz="3200" dirty="0" smtClean="0">
                <a:latin typeface="Glacial Indifference" charset="0"/>
              </a:rPr>
              <a:t>.</a:t>
            </a:r>
            <a:endParaRPr lang="es-ES" sz="3200" dirty="0">
              <a:latin typeface="Glacial Indifference" charset="0"/>
            </a:endParaRP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028900" y="835204"/>
            <a:ext cx="3259100" cy="881654"/>
          </a:xfrm>
          <a:prstGeom prst="rect">
            <a:avLst/>
          </a:prstGeom>
          <a:solidFill>
            <a:srgbClr val="CCEBE6"/>
          </a:solidFill>
        </p:spPr>
      </p:sp>
      <p:sp>
        <p:nvSpPr>
          <p:cNvPr id="3" name="AutoShape 3"/>
          <p:cNvSpPr/>
          <p:nvPr/>
        </p:nvSpPr>
        <p:spPr>
          <a:xfrm>
            <a:off x="0" y="2946084"/>
            <a:ext cx="3259100" cy="881654"/>
          </a:xfrm>
          <a:prstGeom prst="rect">
            <a:avLst/>
          </a:prstGeom>
          <a:solidFill>
            <a:srgbClr val="CCEBE6"/>
          </a:solidFill>
        </p:spPr>
      </p:sp>
      <p:grpSp>
        <p:nvGrpSpPr>
          <p:cNvPr id="4" name="Group 4"/>
          <p:cNvGrpSpPr>
            <a:grpSpLocks noChangeAspect="1"/>
          </p:cNvGrpSpPr>
          <p:nvPr/>
        </p:nvGrpSpPr>
        <p:grpSpPr>
          <a:xfrm>
            <a:off x="5352417" y="7182318"/>
            <a:ext cx="2848608" cy="2848597"/>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7339" r="-15993"/>
              </a:stretch>
            </a:blipFill>
          </p:spPr>
        </p:sp>
      </p:grpSp>
      <p:sp>
        <p:nvSpPr>
          <p:cNvPr id="6" name="TextBox 6"/>
          <p:cNvSpPr txBox="1"/>
          <p:nvPr/>
        </p:nvSpPr>
        <p:spPr>
          <a:xfrm>
            <a:off x="421867" y="4000500"/>
            <a:ext cx="15961133" cy="2603277"/>
          </a:xfrm>
          <a:prstGeom prst="rect">
            <a:avLst/>
          </a:prstGeom>
        </p:spPr>
        <p:txBody>
          <a:bodyPr wrap="square" lIns="0" tIns="0" rIns="0" bIns="0" rtlCol="0" anchor="t">
            <a:spAutoFit/>
          </a:bodyPr>
          <a:lstStyle/>
          <a:p>
            <a:pPr algn="just">
              <a:lnSpc>
                <a:spcPts val="2879"/>
              </a:lnSpc>
              <a:spcBef>
                <a:spcPct val="0"/>
              </a:spcBef>
            </a:pPr>
            <a:r>
              <a:rPr lang="en-US" sz="2400" dirty="0" err="1">
                <a:solidFill>
                  <a:srgbClr val="000000"/>
                </a:solidFill>
                <a:latin typeface="Glacial Indifference"/>
              </a:rPr>
              <a:t>Partieron</a:t>
            </a:r>
            <a:r>
              <a:rPr lang="en-US" sz="2400" dirty="0">
                <a:solidFill>
                  <a:srgbClr val="000000"/>
                </a:solidFill>
                <a:latin typeface="Glacial Indifference"/>
              </a:rPr>
              <a:t> a </a:t>
            </a:r>
            <a:r>
              <a:rPr lang="en-US" sz="2400" dirty="0" err="1">
                <a:solidFill>
                  <a:srgbClr val="000000"/>
                </a:solidFill>
                <a:latin typeface="Glacial Indifference"/>
              </a:rPr>
              <a:t>sus</a:t>
            </a:r>
            <a:r>
              <a:rPr lang="en-US" sz="2400" dirty="0">
                <a:solidFill>
                  <a:srgbClr val="000000"/>
                </a:solidFill>
                <a:latin typeface="Glacial Indifference"/>
              </a:rPr>
              <a:t> </a:t>
            </a:r>
            <a:r>
              <a:rPr lang="en-US" sz="2400" dirty="0" err="1">
                <a:solidFill>
                  <a:srgbClr val="000000"/>
                </a:solidFill>
                <a:latin typeface="Glacial Indifference"/>
              </a:rPr>
              <a:t>respectivas</a:t>
            </a:r>
            <a:r>
              <a:rPr lang="en-US" sz="2400" dirty="0">
                <a:solidFill>
                  <a:srgbClr val="000000"/>
                </a:solidFill>
                <a:latin typeface="Glacial Indifference"/>
              </a:rPr>
              <a:t> </a:t>
            </a:r>
            <a:r>
              <a:rPr lang="en-US" sz="2400" dirty="0" err="1">
                <a:solidFill>
                  <a:srgbClr val="000000"/>
                </a:solidFill>
                <a:latin typeface="Glacial Indifference"/>
              </a:rPr>
              <a:t>localidades</a:t>
            </a:r>
            <a:r>
              <a:rPr lang="en-US" sz="2400" dirty="0">
                <a:solidFill>
                  <a:srgbClr val="000000"/>
                </a:solidFill>
                <a:latin typeface="Glacial Indifference"/>
              </a:rPr>
              <a:t> 15 </a:t>
            </a:r>
            <a:r>
              <a:rPr lang="en-US" sz="2400" dirty="0" err="1">
                <a:solidFill>
                  <a:srgbClr val="000000"/>
                </a:solidFill>
                <a:latin typeface="Glacial Indifference"/>
              </a:rPr>
              <a:t>alumnos</a:t>
            </a:r>
            <a:r>
              <a:rPr lang="en-US" sz="2400" dirty="0">
                <a:solidFill>
                  <a:srgbClr val="000000"/>
                </a:solidFill>
                <a:latin typeface="Glacial Indifference"/>
              </a:rPr>
              <a:t> </a:t>
            </a:r>
            <a:r>
              <a:rPr lang="en-US" sz="2400" dirty="0" err="1">
                <a:solidFill>
                  <a:srgbClr val="000000"/>
                </a:solidFill>
                <a:latin typeface="Glacial Indifference"/>
              </a:rPr>
              <a:t>que</a:t>
            </a:r>
            <a:r>
              <a:rPr lang="en-US" sz="2400" dirty="0">
                <a:solidFill>
                  <a:srgbClr val="000000"/>
                </a:solidFill>
                <a:latin typeface="Glacial Indifference"/>
              </a:rPr>
              <a:t> se </a:t>
            </a:r>
            <a:r>
              <a:rPr lang="en-US" sz="2400" dirty="0" err="1">
                <a:solidFill>
                  <a:srgbClr val="000000"/>
                </a:solidFill>
                <a:latin typeface="Glacial Indifference"/>
              </a:rPr>
              <a:t>encontraban</a:t>
            </a:r>
            <a:r>
              <a:rPr lang="en-US" sz="2400" dirty="0">
                <a:solidFill>
                  <a:srgbClr val="000000"/>
                </a:solidFill>
                <a:latin typeface="Glacial Indifference"/>
              </a:rPr>
              <a:t> en </a:t>
            </a:r>
            <a:r>
              <a:rPr lang="en-US" sz="2400" dirty="0" err="1">
                <a:solidFill>
                  <a:srgbClr val="000000"/>
                </a:solidFill>
                <a:latin typeface="Glacial Indifference"/>
              </a:rPr>
              <a:t>nuestra</a:t>
            </a:r>
            <a:r>
              <a:rPr lang="en-US" sz="2400" dirty="0">
                <a:solidFill>
                  <a:srgbClr val="000000"/>
                </a:solidFill>
                <a:latin typeface="Glacial Indifference"/>
              </a:rPr>
              <a:t> ciudad</a:t>
            </a:r>
            <a:r>
              <a:rPr lang="en-US" sz="2400" dirty="0" smtClean="0">
                <a:solidFill>
                  <a:srgbClr val="000000"/>
                </a:solidFill>
                <a:latin typeface="Glacial Indifference"/>
              </a:rPr>
              <a:t>.</a:t>
            </a:r>
          </a:p>
          <a:p>
            <a:pPr algn="just">
              <a:lnSpc>
                <a:spcPts val="2879"/>
              </a:lnSpc>
              <a:spcBef>
                <a:spcPct val="0"/>
              </a:spcBef>
            </a:pPr>
            <a:r>
              <a:rPr lang="es-ES" sz="2400" dirty="0">
                <a:solidFill>
                  <a:srgbClr val="000000"/>
                </a:solidFill>
                <a:latin typeface="Glacial Indifference"/>
              </a:rPr>
              <a:t>Director de la Sede gestionó el viaje “Regreso a casa” para algunos estudiante: En Abril viajaron 15 alumnos con destino: Oran, </a:t>
            </a:r>
            <a:r>
              <a:rPr lang="es-ES" sz="2400" dirty="0" err="1">
                <a:solidFill>
                  <a:srgbClr val="000000"/>
                </a:solidFill>
                <a:latin typeface="Glacial Indifference"/>
              </a:rPr>
              <a:t>Pichanal</a:t>
            </a:r>
            <a:r>
              <a:rPr lang="es-ES" sz="2400" dirty="0">
                <a:solidFill>
                  <a:srgbClr val="000000"/>
                </a:solidFill>
                <a:latin typeface="Glacial Indifference"/>
              </a:rPr>
              <a:t>, Güemes, Salta, Cerrillos. En Mayo viajaron 2 estudiantes de Rosario de la Frontera. </a:t>
            </a:r>
            <a:endParaRPr lang="en-US" sz="2400" dirty="0">
              <a:solidFill>
                <a:srgbClr val="000000"/>
              </a:solidFill>
              <a:latin typeface="Glacial Indifference"/>
            </a:endParaRPr>
          </a:p>
          <a:p>
            <a:pPr algn="just">
              <a:lnSpc>
                <a:spcPts val="2879"/>
              </a:lnSpc>
              <a:spcBef>
                <a:spcPct val="0"/>
              </a:spcBef>
            </a:pPr>
            <a:r>
              <a:rPr lang="en-US" sz="2400" dirty="0">
                <a:solidFill>
                  <a:srgbClr val="000000"/>
                </a:solidFill>
                <a:latin typeface="Glacial Indifference"/>
              </a:rPr>
              <a:t>Este </a:t>
            </a:r>
            <a:r>
              <a:rPr lang="en-US" sz="2400" dirty="0" err="1">
                <a:solidFill>
                  <a:srgbClr val="000000"/>
                </a:solidFill>
                <a:latin typeface="Glacial Indifference"/>
              </a:rPr>
              <a:t>emprendimiento</a:t>
            </a:r>
            <a:r>
              <a:rPr lang="en-US" sz="2400" dirty="0">
                <a:solidFill>
                  <a:srgbClr val="000000"/>
                </a:solidFill>
                <a:latin typeface="Glacial Indifference"/>
              </a:rPr>
              <a:t> se </a:t>
            </a:r>
            <a:r>
              <a:rPr lang="en-US" sz="2400" dirty="0" err="1">
                <a:solidFill>
                  <a:srgbClr val="000000"/>
                </a:solidFill>
                <a:latin typeface="Glacial Indifference"/>
              </a:rPr>
              <a:t>logró</a:t>
            </a:r>
            <a:r>
              <a:rPr lang="en-US" sz="2400" dirty="0">
                <a:solidFill>
                  <a:srgbClr val="000000"/>
                </a:solidFill>
                <a:latin typeface="Glacial Indifference"/>
              </a:rPr>
              <a:t> gracias a </a:t>
            </a:r>
            <a:r>
              <a:rPr lang="en-US" sz="2400" dirty="0" err="1">
                <a:solidFill>
                  <a:srgbClr val="000000"/>
                </a:solidFill>
                <a:latin typeface="Glacial Indifference"/>
              </a:rPr>
              <a:t>las</a:t>
            </a:r>
            <a:r>
              <a:rPr lang="en-US" sz="2400" dirty="0">
                <a:solidFill>
                  <a:srgbClr val="000000"/>
                </a:solidFill>
                <a:latin typeface="Glacial Indifference"/>
              </a:rPr>
              <a:t> </a:t>
            </a:r>
            <a:r>
              <a:rPr lang="en-US" sz="2400" dirty="0" err="1">
                <a:solidFill>
                  <a:srgbClr val="000000"/>
                </a:solidFill>
                <a:latin typeface="Glacial Indifference"/>
              </a:rPr>
              <a:t>gestiones</a:t>
            </a:r>
            <a:r>
              <a:rPr lang="en-US" sz="2400" dirty="0">
                <a:solidFill>
                  <a:srgbClr val="000000"/>
                </a:solidFill>
                <a:latin typeface="Glacial Indifference"/>
              </a:rPr>
              <a:t> del Sr. Rector Victor H. Claros. Sra. Vice </a:t>
            </a:r>
            <a:r>
              <a:rPr lang="en-US" sz="2400" dirty="0" err="1">
                <a:solidFill>
                  <a:srgbClr val="000000"/>
                </a:solidFill>
                <a:latin typeface="Glacial Indifference"/>
              </a:rPr>
              <a:t>Rectora</a:t>
            </a:r>
            <a:r>
              <a:rPr lang="en-US" sz="2400" dirty="0">
                <a:solidFill>
                  <a:srgbClr val="000000"/>
                </a:solidFill>
                <a:latin typeface="Glacial Indifference"/>
              </a:rPr>
              <a:t> Graciela Morales, Sec. Dario Barrios, Sec. </a:t>
            </a:r>
            <a:r>
              <a:rPr lang="en-US" sz="2400" dirty="0" err="1">
                <a:solidFill>
                  <a:srgbClr val="000000"/>
                </a:solidFill>
                <a:latin typeface="Glacial Indifference"/>
              </a:rPr>
              <a:t>Bienestar</a:t>
            </a:r>
            <a:r>
              <a:rPr lang="en-US" sz="2400" dirty="0">
                <a:solidFill>
                  <a:srgbClr val="000000"/>
                </a:solidFill>
                <a:latin typeface="Glacial Indifference"/>
              </a:rPr>
              <a:t> </a:t>
            </a:r>
            <a:r>
              <a:rPr lang="en-US" sz="2400" dirty="0" err="1">
                <a:solidFill>
                  <a:srgbClr val="000000"/>
                </a:solidFill>
                <a:latin typeface="Glacial Indifference"/>
              </a:rPr>
              <a:t>Universitario</a:t>
            </a:r>
            <a:r>
              <a:rPr lang="en-US" sz="2400" dirty="0">
                <a:solidFill>
                  <a:srgbClr val="000000"/>
                </a:solidFill>
                <a:latin typeface="Glacial Indifference"/>
              </a:rPr>
              <a:t> Prof. </a:t>
            </a:r>
            <a:r>
              <a:rPr lang="en-US" sz="2400" dirty="0" err="1">
                <a:solidFill>
                  <a:srgbClr val="000000"/>
                </a:solidFill>
                <a:latin typeface="Glacial Indifference"/>
              </a:rPr>
              <a:t>Rosana</a:t>
            </a:r>
            <a:r>
              <a:rPr lang="en-US" sz="2400" dirty="0">
                <a:solidFill>
                  <a:srgbClr val="000000"/>
                </a:solidFill>
                <a:latin typeface="Glacial Indifference"/>
              </a:rPr>
              <a:t> </a:t>
            </a:r>
            <a:r>
              <a:rPr lang="en-US" sz="2400" dirty="0" err="1">
                <a:solidFill>
                  <a:srgbClr val="000000"/>
                </a:solidFill>
                <a:latin typeface="Glacial Indifference"/>
              </a:rPr>
              <a:t>Oieni</a:t>
            </a:r>
            <a:r>
              <a:rPr lang="en-US" sz="2400" dirty="0">
                <a:solidFill>
                  <a:srgbClr val="000000"/>
                </a:solidFill>
                <a:latin typeface="Glacial Indifference"/>
              </a:rPr>
              <a:t> , Sec. De </a:t>
            </a:r>
            <a:r>
              <a:rPr lang="en-US" sz="2400" dirty="0" err="1">
                <a:solidFill>
                  <a:srgbClr val="000000"/>
                </a:solidFill>
                <a:latin typeface="Glacial Indifference"/>
              </a:rPr>
              <a:t>Asuntos</a:t>
            </a:r>
            <a:r>
              <a:rPr lang="en-US" sz="2400" dirty="0">
                <a:solidFill>
                  <a:srgbClr val="000000"/>
                </a:solidFill>
                <a:latin typeface="Glacial Indifference"/>
              </a:rPr>
              <a:t> </a:t>
            </a:r>
            <a:r>
              <a:rPr lang="en-US" sz="2400" dirty="0" err="1">
                <a:solidFill>
                  <a:srgbClr val="000000"/>
                </a:solidFill>
                <a:latin typeface="Glacial Indifference"/>
              </a:rPr>
              <a:t>Estudiantiles</a:t>
            </a:r>
            <a:r>
              <a:rPr lang="en-US" sz="2400" dirty="0">
                <a:solidFill>
                  <a:srgbClr val="000000"/>
                </a:solidFill>
                <a:latin typeface="Glacial Indifference"/>
              </a:rPr>
              <a:t> Soledad </a:t>
            </a:r>
            <a:r>
              <a:rPr lang="en-US" sz="2400" dirty="0" err="1">
                <a:solidFill>
                  <a:srgbClr val="000000"/>
                </a:solidFill>
                <a:latin typeface="Glacial Indifference"/>
              </a:rPr>
              <a:t>Farfán</a:t>
            </a:r>
            <a:r>
              <a:rPr lang="en-US" sz="2400" dirty="0">
                <a:solidFill>
                  <a:srgbClr val="000000"/>
                </a:solidFill>
                <a:latin typeface="Glacial Indifference"/>
              </a:rPr>
              <a:t>, Director de </a:t>
            </a:r>
            <a:r>
              <a:rPr lang="en-US" sz="2400" dirty="0" err="1">
                <a:solidFill>
                  <a:srgbClr val="000000"/>
                </a:solidFill>
                <a:latin typeface="Glacial Indifference"/>
              </a:rPr>
              <a:t>Sede</a:t>
            </a:r>
            <a:r>
              <a:rPr lang="en-US" sz="2400" dirty="0">
                <a:solidFill>
                  <a:srgbClr val="000000"/>
                </a:solidFill>
                <a:latin typeface="Glacial Indifference"/>
              </a:rPr>
              <a:t> Regional Tartagal </a:t>
            </a:r>
            <a:r>
              <a:rPr lang="en-US" sz="2400" dirty="0" err="1">
                <a:solidFill>
                  <a:srgbClr val="000000"/>
                </a:solidFill>
                <a:latin typeface="Glacial Indifference"/>
              </a:rPr>
              <a:t>Geól</a:t>
            </a:r>
            <a:r>
              <a:rPr lang="en-US" sz="2400" dirty="0">
                <a:solidFill>
                  <a:srgbClr val="000000"/>
                </a:solidFill>
                <a:latin typeface="Glacial Indifference"/>
              </a:rPr>
              <a:t>. Carlos </a:t>
            </a:r>
            <a:r>
              <a:rPr lang="en-US" sz="2400" dirty="0" err="1">
                <a:solidFill>
                  <a:srgbClr val="000000"/>
                </a:solidFill>
                <a:latin typeface="Glacial Indifference"/>
              </a:rPr>
              <a:t>Manjarres</a:t>
            </a:r>
            <a:r>
              <a:rPr lang="en-US" sz="2400" dirty="0">
                <a:solidFill>
                  <a:srgbClr val="000000"/>
                </a:solidFill>
                <a:latin typeface="Glacial Indifference"/>
              </a:rPr>
              <a:t>, Vice </a:t>
            </a:r>
            <a:r>
              <a:rPr lang="en-US" sz="2400" dirty="0" err="1">
                <a:solidFill>
                  <a:srgbClr val="000000"/>
                </a:solidFill>
                <a:latin typeface="Glacial Indifference"/>
              </a:rPr>
              <a:t>directora</a:t>
            </a:r>
            <a:r>
              <a:rPr lang="en-US" sz="2400" dirty="0">
                <a:solidFill>
                  <a:srgbClr val="000000"/>
                </a:solidFill>
                <a:latin typeface="Glacial Indifference"/>
              </a:rPr>
              <a:t> </a:t>
            </a:r>
            <a:r>
              <a:rPr lang="en-US" sz="2400" dirty="0" err="1">
                <a:solidFill>
                  <a:srgbClr val="000000"/>
                </a:solidFill>
                <a:latin typeface="Glacial Indifference"/>
              </a:rPr>
              <a:t>Teresita</a:t>
            </a:r>
            <a:r>
              <a:rPr lang="en-US" sz="2400" dirty="0">
                <a:solidFill>
                  <a:srgbClr val="000000"/>
                </a:solidFill>
                <a:latin typeface="Glacial Indifference"/>
              </a:rPr>
              <a:t> Mercado, </a:t>
            </a:r>
            <a:r>
              <a:rPr lang="en-US" sz="2400" dirty="0" err="1">
                <a:solidFill>
                  <a:srgbClr val="000000"/>
                </a:solidFill>
                <a:latin typeface="Glacial Indifference"/>
              </a:rPr>
              <a:t>Coord</a:t>
            </a:r>
            <a:r>
              <a:rPr lang="en-US" sz="2400" dirty="0">
                <a:solidFill>
                  <a:srgbClr val="000000"/>
                </a:solidFill>
                <a:latin typeface="Glacial Indifference"/>
              </a:rPr>
              <a:t>. </a:t>
            </a:r>
            <a:r>
              <a:rPr lang="en-US" sz="2400" dirty="0" err="1">
                <a:solidFill>
                  <a:srgbClr val="000000"/>
                </a:solidFill>
                <a:latin typeface="Glacial Indifference"/>
              </a:rPr>
              <a:t>Bienestar</a:t>
            </a:r>
            <a:r>
              <a:rPr lang="en-US" sz="2400" dirty="0">
                <a:solidFill>
                  <a:srgbClr val="000000"/>
                </a:solidFill>
                <a:latin typeface="Glacial Indifference"/>
              </a:rPr>
              <a:t> </a:t>
            </a:r>
            <a:r>
              <a:rPr lang="en-US" sz="2400" dirty="0" err="1">
                <a:solidFill>
                  <a:srgbClr val="000000"/>
                </a:solidFill>
                <a:latin typeface="Glacial Indifference"/>
              </a:rPr>
              <a:t>Universitario</a:t>
            </a:r>
            <a:r>
              <a:rPr lang="en-US" sz="2400" dirty="0">
                <a:solidFill>
                  <a:srgbClr val="000000"/>
                </a:solidFill>
                <a:latin typeface="Glacial Indifference"/>
              </a:rPr>
              <a:t> EU Laura Cuellar , Centro de </a:t>
            </a:r>
            <a:r>
              <a:rPr lang="en-US" sz="2400" dirty="0" err="1">
                <a:solidFill>
                  <a:srgbClr val="000000"/>
                </a:solidFill>
                <a:latin typeface="Glacial Indifference"/>
              </a:rPr>
              <a:t>Estudiantes</a:t>
            </a:r>
            <a:r>
              <a:rPr lang="en-US" sz="2400" dirty="0">
                <a:solidFill>
                  <a:srgbClr val="000000"/>
                </a:solidFill>
                <a:latin typeface="Glacial Indifference"/>
              </a:rPr>
              <a:t>, EU Juan Romero, Dr. Orlando Sanchez, </a:t>
            </a:r>
            <a:r>
              <a:rPr lang="en-US" sz="2400" dirty="0" err="1">
                <a:solidFill>
                  <a:srgbClr val="000000"/>
                </a:solidFill>
                <a:latin typeface="Glacial Indifference"/>
              </a:rPr>
              <a:t>Sr</a:t>
            </a:r>
            <a:r>
              <a:rPr lang="en-US" sz="2400" dirty="0">
                <a:solidFill>
                  <a:srgbClr val="000000"/>
                </a:solidFill>
                <a:latin typeface="Glacial Indifference"/>
              </a:rPr>
              <a:t> Juan Carlos Guerra.</a:t>
            </a:r>
          </a:p>
        </p:txBody>
      </p:sp>
      <p:grpSp>
        <p:nvGrpSpPr>
          <p:cNvPr id="7" name="Group 7"/>
          <p:cNvGrpSpPr>
            <a:grpSpLocks noChangeAspect="1"/>
          </p:cNvGrpSpPr>
          <p:nvPr/>
        </p:nvGrpSpPr>
        <p:grpSpPr>
          <a:xfrm>
            <a:off x="7374633" y="6738891"/>
            <a:ext cx="2057416" cy="2057408"/>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6666" r="-16666"/>
              </a:stretch>
            </a:blipFill>
          </p:spPr>
        </p:sp>
      </p:grpSp>
      <p:sp>
        <p:nvSpPr>
          <p:cNvPr id="9" name="TextBox 9"/>
          <p:cNvSpPr txBox="1"/>
          <p:nvPr/>
        </p:nvSpPr>
        <p:spPr>
          <a:xfrm rot="5400000">
            <a:off x="14504272" y="6852528"/>
            <a:ext cx="5259440" cy="345866"/>
          </a:xfrm>
          <a:prstGeom prst="rect">
            <a:avLst/>
          </a:prstGeom>
        </p:spPr>
        <p:txBody>
          <a:bodyPr lIns="0" tIns="0" rIns="0" bIns="0" rtlCol="0" anchor="t">
            <a:spAutoFit/>
          </a:bodyPr>
          <a:lstStyle/>
          <a:p>
            <a:pPr algn="r">
              <a:lnSpc>
                <a:spcPts val="2799"/>
              </a:lnSpc>
            </a:pPr>
            <a:r>
              <a:rPr lang="en-US" sz="1999" spc="99">
                <a:solidFill>
                  <a:srgbClr val="191919"/>
                </a:solidFill>
                <a:latin typeface="Glacial Indifference Bold"/>
              </a:rPr>
              <a:t>#PorUnaSedeCadaDíaMejor</a:t>
            </a:r>
          </a:p>
        </p:txBody>
      </p:sp>
      <p:sp>
        <p:nvSpPr>
          <p:cNvPr id="10" name="TextBox 10"/>
          <p:cNvSpPr txBox="1"/>
          <p:nvPr/>
        </p:nvSpPr>
        <p:spPr>
          <a:xfrm>
            <a:off x="15951509" y="835204"/>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17</a:t>
            </a:r>
          </a:p>
        </p:txBody>
      </p:sp>
      <p:sp>
        <p:nvSpPr>
          <p:cNvPr id="11" name="TextBox 11"/>
          <p:cNvSpPr txBox="1"/>
          <p:nvPr/>
        </p:nvSpPr>
        <p:spPr>
          <a:xfrm>
            <a:off x="3653316" y="304800"/>
            <a:ext cx="10981369"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ACCESO GRATUITO A PLATAFORMA moddle</a:t>
            </a:r>
          </a:p>
        </p:txBody>
      </p:sp>
      <p:sp>
        <p:nvSpPr>
          <p:cNvPr id="12" name="TextBox 12"/>
          <p:cNvSpPr txBox="1"/>
          <p:nvPr/>
        </p:nvSpPr>
        <p:spPr>
          <a:xfrm>
            <a:off x="3653316" y="1386980"/>
            <a:ext cx="12509006" cy="1095375"/>
          </a:xfrm>
          <a:prstGeom prst="rect">
            <a:avLst/>
          </a:prstGeom>
        </p:spPr>
        <p:txBody>
          <a:bodyPr lIns="0" tIns="0" rIns="0" bIns="0" rtlCol="0" anchor="t">
            <a:spAutoFit/>
          </a:bodyPr>
          <a:lstStyle/>
          <a:p>
            <a:pPr algn="just">
              <a:lnSpc>
                <a:spcPts val="2879"/>
              </a:lnSpc>
            </a:pPr>
            <a:r>
              <a:rPr lang="en-US" sz="2400">
                <a:solidFill>
                  <a:srgbClr val="000000"/>
                </a:solidFill>
                <a:latin typeface="Glacial Indifference"/>
              </a:rPr>
              <a:t>El área de supervisión de redes trabaja en la actualización de Plataforma Moodle.</a:t>
            </a:r>
          </a:p>
          <a:p>
            <a:pPr algn="just">
              <a:lnSpc>
                <a:spcPts val="2879"/>
              </a:lnSpc>
              <a:spcBef>
                <a:spcPct val="0"/>
              </a:spcBef>
            </a:pPr>
            <a:r>
              <a:rPr lang="en-US" sz="2400">
                <a:solidFill>
                  <a:srgbClr val="000000"/>
                </a:solidFill>
                <a:latin typeface="Glacial Indifference"/>
              </a:rPr>
              <a:t>Se logra el acceso sin consumo de datos de internet para los alumnos que posean lineas telefónicas PERSONAL y CLARO.</a:t>
            </a:r>
          </a:p>
        </p:txBody>
      </p:sp>
      <p:sp>
        <p:nvSpPr>
          <p:cNvPr id="13" name="TextBox 13"/>
          <p:cNvSpPr txBox="1"/>
          <p:nvPr/>
        </p:nvSpPr>
        <p:spPr>
          <a:xfrm>
            <a:off x="922608" y="3024961"/>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21</a:t>
            </a:r>
          </a:p>
        </p:txBody>
      </p:sp>
      <p:sp>
        <p:nvSpPr>
          <p:cNvPr id="14" name="TextBox 14"/>
          <p:cNvSpPr txBox="1"/>
          <p:nvPr/>
        </p:nvSpPr>
        <p:spPr>
          <a:xfrm>
            <a:off x="3454921" y="3024961"/>
            <a:ext cx="11954256"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REGRESO A CASA - 1° y 2° VIAJE</a:t>
            </a: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12434"/>
            <a:ext cx="3259100" cy="881654"/>
          </a:xfrm>
          <a:prstGeom prst="rect">
            <a:avLst/>
          </a:prstGeom>
          <a:solidFill>
            <a:srgbClr val="CCEBE6"/>
          </a:solidFill>
        </p:spPr>
      </p:sp>
      <p:sp>
        <p:nvSpPr>
          <p:cNvPr id="3" name="TextBox 3"/>
          <p:cNvSpPr txBox="1"/>
          <p:nvPr/>
        </p:nvSpPr>
        <p:spPr>
          <a:xfrm>
            <a:off x="922608" y="491311"/>
            <a:ext cx="1413883" cy="723900"/>
          </a:xfrm>
          <a:prstGeom prst="rect">
            <a:avLst/>
          </a:prstGeom>
        </p:spPr>
        <p:txBody>
          <a:bodyPr lIns="0" tIns="0" rIns="0" bIns="0" rtlCol="0" anchor="t">
            <a:spAutoFit/>
          </a:bodyPr>
          <a:lstStyle/>
          <a:p>
            <a:pPr algn="ctr">
              <a:lnSpc>
                <a:spcPts val="5759"/>
              </a:lnSpc>
            </a:pPr>
            <a:r>
              <a:rPr lang="en-US" sz="4800">
                <a:solidFill>
                  <a:srgbClr val="191919"/>
                </a:solidFill>
                <a:latin typeface="Gagalin"/>
              </a:rPr>
              <a:t>21</a:t>
            </a:r>
          </a:p>
        </p:txBody>
      </p:sp>
      <p:sp>
        <p:nvSpPr>
          <p:cNvPr id="4" name="AutoShape 4"/>
          <p:cNvSpPr/>
          <p:nvPr/>
        </p:nvSpPr>
        <p:spPr>
          <a:xfrm>
            <a:off x="15028900" y="491311"/>
            <a:ext cx="3259100" cy="881654"/>
          </a:xfrm>
          <a:prstGeom prst="rect">
            <a:avLst/>
          </a:prstGeom>
          <a:solidFill>
            <a:srgbClr val="CCEBE6"/>
          </a:solidFill>
        </p:spPr>
      </p:sp>
      <p:sp>
        <p:nvSpPr>
          <p:cNvPr id="5" name="TextBox 5"/>
          <p:cNvSpPr txBox="1"/>
          <p:nvPr/>
        </p:nvSpPr>
        <p:spPr>
          <a:xfrm>
            <a:off x="15265153" y="534174"/>
            <a:ext cx="2351455" cy="638175"/>
          </a:xfrm>
          <a:prstGeom prst="rect">
            <a:avLst/>
          </a:prstGeom>
        </p:spPr>
        <p:txBody>
          <a:bodyPr lIns="0" tIns="0" rIns="0" bIns="0" rtlCol="0" anchor="t">
            <a:spAutoFit/>
          </a:bodyPr>
          <a:lstStyle/>
          <a:p>
            <a:pPr algn="ctr">
              <a:lnSpc>
                <a:spcPts val="5040"/>
              </a:lnSpc>
            </a:pPr>
            <a:r>
              <a:rPr lang="en-US" sz="4200">
                <a:solidFill>
                  <a:srgbClr val="191919"/>
                </a:solidFill>
                <a:latin typeface="Gagalin"/>
              </a:rPr>
              <a:t>MAYO</a:t>
            </a:r>
          </a:p>
        </p:txBody>
      </p:sp>
      <p:sp>
        <p:nvSpPr>
          <p:cNvPr id="8" name="TextBox 8"/>
          <p:cNvSpPr txBox="1"/>
          <p:nvPr/>
        </p:nvSpPr>
        <p:spPr>
          <a:xfrm rot="5400000">
            <a:off x="14504272" y="6852528"/>
            <a:ext cx="5259440" cy="345866"/>
          </a:xfrm>
          <a:prstGeom prst="rect">
            <a:avLst/>
          </a:prstGeom>
        </p:spPr>
        <p:txBody>
          <a:bodyPr lIns="0" tIns="0" rIns="0" bIns="0" rtlCol="0" anchor="t">
            <a:spAutoFit/>
          </a:bodyPr>
          <a:lstStyle/>
          <a:p>
            <a:pPr algn="r">
              <a:lnSpc>
                <a:spcPts val="2799"/>
              </a:lnSpc>
            </a:pPr>
            <a:r>
              <a:rPr lang="en-US" sz="1999" spc="99">
                <a:solidFill>
                  <a:srgbClr val="191919"/>
                </a:solidFill>
                <a:latin typeface="Glacial Indifference Bold"/>
              </a:rPr>
              <a:t>#PorUnaSedeCadaDíaMejor</a:t>
            </a:r>
          </a:p>
        </p:txBody>
      </p:sp>
      <p:sp>
        <p:nvSpPr>
          <p:cNvPr id="9" name="TextBox 9"/>
          <p:cNvSpPr txBox="1"/>
          <p:nvPr/>
        </p:nvSpPr>
        <p:spPr>
          <a:xfrm>
            <a:off x="2857699" y="1212888"/>
            <a:ext cx="11620685" cy="1487587"/>
          </a:xfrm>
          <a:prstGeom prst="rect">
            <a:avLst/>
          </a:prstGeom>
        </p:spPr>
        <p:txBody>
          <a:bodyPr lIns="0" tIns="0" rIns="0" bIns="0" rtlCol="0" anchor="t">
            <a:spAutoFit/>
          </a:bodyPr>
          <a:lstStyle/>
          <a:p>
            <a:pPr>
              <a:lnSpc>
                <a:spcPts val="5759"/>
              </a:lnSpc>
            </a:pPr>
            <a:r>
              <a:rPr lang="en-US" sz="4400" dirty="0" err="1">
                <a:solidFill>
                  <a:srgbClr val="191919"/>
                </a:solidFill>
                <a:latin typeface="Gagalin"/>
              </a:rPr>
              <a:t>Resolución</a:t>
            </a:r>
            <a:r>
              <a:rPr lang="en-US" sz="4400" dirty="0">
                <a:solidFill>
                  <a:srgbClr val="191919"/>
                </a:solidFill>
                <a:latin typeface="Gagalin"/>
              </a:rPr>
              <a:t> </a:t>
            </a:r>
            <a:r>
              <a:rPr lang="en-US" sz="4400" dirty="0" smtClean="0">
                <a:solidFill>
                  <a:srgbClr val="191919"/>
                </a:solidFill>
                <a:latin typeface="Gagalin"/>
              </a:rPr>
              <a:t>R N° 0361-2020 </a:t>
            </a:r>
            <a:r>
              <a:rPr lang="en-US" sz="4400" dirty="0">
                <a:solidFill>
                  <a:srgbClr val="191919"/>
                </a:solidFill>
                <a:latin typeface="Gagalin"/>
              </a:rPr>
              <a:t>ad </a:t>
            </a:r>
            <a:r>
              <a:rPr lang="en-US" sz="4400" dirty="0" err="1">
                <a:solidFill>
                  <a:srgbClr val="191919"/>
                </a:solidFill>
                <a:latin typeface="Gagalin"/>
              </a:rPr>
              <a:t>Referéndum</a:t>
            </a:r>
            <a:r>
              <a:rPr lang="en-US" sz="4400" dirty="0">
                <a:solidFill>
                  <a:srgbClr val="191919"/>
                </a:solidFill>
                <a:latin typeface="Gagalin"/>
              </a:rPr>
              <a:t> del </a:t>
            </a:r>
            <a:r>
              <a:rPr lang="en-US" sz="4400" dirty="0" err="1">
                <a:solidFill>
                  <a:srgbClr val="191919"/>
                </a:solidFill>
                <a:latin typeface="Gagalin"/>
              </a:rPr>
              <a:t>Consejo</a:t>
            </a:r>
            <a:r>
              <a:rPr lang="en-US" sz="4400" dirty="0">
                <a:solidFill>
                  <a:srgbClr val="191919"/>
                </a:solidFill>
                <a:latin typeface="Gagalin"/>
              </a:rPr>
              <a:t> Superior</a:t>
            </a:r>
          </a:p>
        </p:txBody>
      </p:sp>
      <p:sp>
        <p:nvSpPr>
          <p:cNvPr id="10" name="TextBox 10"/>
          <p:cNvSpPr txBox="1"/>
          <p:nvPr/>
        </p:nvSpPr>
        <p:spPr>
          <a:xfrm>
            <a:off x="2309059" y="4395741"/>
            <a:ext cx="12509006" cy="1095375"/>
          </a:xfrm>
          <a:prstGeom prst="rect">
            <a:avLst/>
          </a:prstGeom>
        </p:spPr>
        <p:txBody>
          <a:bodyPr lIns="0" tIns="0" rIns="0" bIns="0" rtlCol="0" anchor="t">
            <a:spAutoFit/>
          </a:bodyPr>
          <a:lstStyle/>
          <a:p>
            <a:pPr algn="just">
              <a:lnSpc>
                <a:spcPts val="2879"/>
              </a:lnSpc>
              <a:spcBef>
                <a:spcPct val="0"/>
              </a:spcBef>
            </a:pPr>
            <a:r>
              <a:rPr lang="en-US" sz="2400" dirty="0">
                <a:solidFill>
                  <a:srgbClr val="000000"/>
                </a:solidFill>
                <a:latin typeface="Glacial Indifference"/>
              </a:rPr>
              <a:t>Se </a:t>
            </a:r>
            <a:r>
              <a:rPr lang="en-US" sz="2400" dirty="0" err="1">
                <a:solidFill>
                  <a:srgbClr val="000000"/>
                </a:solidFill>
                <a:latin typeface="Glacial Indifference"/>
              </a:rPr>
              <a:t>busca</a:t>
            </a:r>
            <a:r>
              <a:rPr lang="en-US" sz="2400" dirty="0">
                <a:solidFill>
                  <a:srgbClr val="000000"/>
                </a:solidFill>
                <a:latin typeface="Glacial Indifference"/>
              </a:rPr>
              <a:t> </a:t>
            </a:r>
            <a:r>
              <a:rPr lang="en-US" sz="2400" dirty="0" err="1">
                <a:solidFill>
                  <a:srgbClr val="000000"/>
                </a:solidFill>
                <a:latin typeface="Glacial Indifference"/>
              </a:rPr>
              <a:t>asegurar</a:t>
            </a:r>
            <a:r>
              <a:rPr lang="en-US" sz="2400" dirty="0">
                <a:solidFill>
                  <a:srgbClr val="000000"/>
                </a:solidFill>
                <a:latin typeface="Glacial Indifference"/>
              </a:rPr>
              <a:t> el </a:t>
            </a:r>
            <a:r>
              <a:rPr lang="en-US" sz="2400" dirty="0" err="1">
                <a:solidFill>
                  <a:srgbClr val="000000"/>
                </a:solidFill>
                <a:latin typeface="Glacial Indifference"/>
              </a:rPr>
              <a:t>derecho</a:t>
            </a:r>
            <a:r>
              <a:rPr lang="en-US" sz="2400" dirty="0">
                <a:solidFill>
                  <a:srgbClr val="000000"/>
                </a:solidFill>
                <a:latin typeface="Glacial Indifference"/>
              </a:rPr>
              <a:t> a la </a:t>
            </a:r>
            <a:r>
              <a:rPr lang="en-US" sz="2400" dirty="0" err="1">
                <a:solidFill>
                  <a:srgbClr val="000000"/>
                </a:solidFill>
                <a:latin typeface="Glacial Indifference"/>
              </a:rPr>
              <a:t>educación</a:t>
            </a:r>
            <a:r>
              <a:rPr lang="en-US" sz="2400" dirty="0">
                <a:solidFill>
                  <a:srgbClr val="000000"/>
                </a:solidFill>
                <a:latin typeface="Glacial Indifference"/>
              </a:rPr>
              <a:t> de los </a:t>
            </a:r>
            <a:r>
              <a:rPr lang="en-US" sz="2400" dirty="0" err="1">
                <a:solidFill>
                  <a:srgbClr val="000000"/>
                </a:solidFill>
                <a:latin typeface="Glacial Indifference"/>
              </a:rPr>
              <a:t>estudiantes</a:t>
            </a:r>
            <a:r>
              <a:rPr lang="en-US" sz="2400" dirty="0">
                <a:solidFill>
                  <a:srgbClr val="000000"/>
                </a:solidFill>
                <a:latin typeface="Glacial Indifference"/>
              </a:rPr>
              <a:t> de la Universidad </a:t>
            </a:r>
            <a:r>
              <a:rPr lang="en-US" sz="2400" dirty="0" err="1">
                <a:solidFill>
                  <a:srgbClr val="000000"/>
                </a:solidFill>
                <a:latin typeface="Glacial Indifference"/>
              </a:rPr>
              <a:t>Nacional</a:t>
            </a:r>
            <a:r>
              <a:rPr lang="en-US" sz="2400" dirty="0">
                <a:solidFill>
                  <a:srgbClr val="000000"/>
                </a:solidFill>
                <a:latin typeface="Glacial Indifference"/>
              </a:rPr>
              <a:t> de Salta y se </a:t>
            </a:r>
            <a:r>
              <a:rPr lang="en-US" sz="2400" dirty="0" err="1">
                <a:solidFill>
                  <a:srgbClr val="000000"/>
                </a:solidFill>
                <a:latin typeface="Glacial Indifference"/>
              </a:rPr>
              <a:t>aprueba</a:t>
            </a:r>
            <a:r>
              <a:rPr lang="en-US" sz="2400" dirty="0">
                <a:solidFill>
                  <a:srgbClr val="000000"/>
                </a:solidFill>
                <a:latin typeface="Glacial Indifference"/>
              </a:rPr>
              <a:t> el </a:t>
            </a:r>
            <a:r>
              <a:rPr lang="en-US" sz="2400" dirty="0" err="1">
                <a:solidFill>
                  <a:srgbClr val="000000"/>
                </a:solidFill>
                <a:latin typeface="Glacial Indifference"/>
              </a:rPr>
              <a:t>documento</a:t>
            </a:r>
            <a:r>
              <a:rPr lang="en-US" sz="2400" dirty="0">
                <a:solidFill>
                  <a:srgbClr val="000000"/>
                </a:solidFill>
                <a:latin typeface="Glacial Indifference"/>
              </a:rPr>
              <a:t> </a:t>
            </a:r>
            <a:r>
              <a:rPr lang="en-US" sz="2400" dirty="0" err="1">
                <a:solidFill>
                  <a:srgbClr val="000000"/>
                </a:solidFill>
                <a:latin typeface="Glacial Indifference"/>
              </a:rPr>
              <a:t>denominado</a:t>
            </a:r>
            <a:r>
              <a:rPr lang="en-US" sz="2400" dirty="0">
                <a:solidFill>
                  <a:srgbClr val="000000"/>
                </a:solidFill>
                <a:latin typeface="Glacial Indifference"/>
              </a:rPr>
              <a:t> "</a:t>
            </a:r>
            <a:r>
              <a:rPr lang="en-US" sz="2400" dirty="0" err="1">
                <a:solidFill>
                  <a:srgbClr val="000000"/>
                </a:solidFill>
                <a:latin typeface="Glacial Indifference"/>
              </a:rPr>
              <a:t>Procedimiento</a:t>
            </a:r>
            <a:r>
              <a:rPr lang="en-US" sz="2400" dirty="0">
                <a:solidFill>
                  <a:srgbClr val="000000"/>
                </a:solidFill>
                <a:latin typeface="Glacial Indifference"/>
              </a:rPr>
              <a:t> </a:t>
            </a:r>
            <a:r>
              <a:rPr lang="en-US" sz="2400" dirty="0" err="1">
                <a:solidFill>
                  <a:srgbClr val="000000"/>
                </a:solidFill>
                <a:latin typeface="Glacial Indifference"/>
              </a:rPr>
              <a:t>para</a:t>
            </a:r>
            <a:r>
              <a:rPr lang="en-US" sz="2400" dirty="0">
                <a:solidFill>
                  <a:srgbClr val="000000"/>
                </a:solidFill>
                <a:latin typeface="Glacial Indifference"/>
              </a:rPr>
              <a:t> la </a:t>
            </a:r>
            <a:r>
              <a:rPr lang="en-US" sz="2400" dirty="0" err="1">
                <a:solidFill>
                  <a:srgbClr val="000000"/>
                </a:solidFill>
                <a:latin typeface="Glacial Indifference"/>
              </a:rPr>
              <a:t>defensa</a:t>
            </a:r>
            <a:r>
              <a:rPr lang="en-US" sz="2400" dirty="0">
                <a:solidFill>
                  <a:srgbClr val="000000"/>
                </a:solidFill>
                <a:latin typeface="Glacial Indifference"/>
              </a:rPr>
              <a:t> de los </a:t>
            </a:r>
            <a:r>
              <a:rPr lang="en-US" sz="2400" dirty="0" err="1">
                <a:solidFill>
                  <a:srgbClr val="000000"/>
                </a:solidFill>
                <a:latin typeface="Glacial Indifference"/>
              </a:rPr>
              <a:t>Trabajos</a:t>
            </a:r>
            <a:r>
              <a:rPr lang="en-US" sz="2400" dirty="0">
                <a:solidFill>
                  <a:srgbClr val="000000"/>
                </a:solidFill>
                <a:latin typeface="Glacial Indifference"/>
              </a:rPr>
              <a:t> Finales, </a:t>
            </a:r>
            <a:r>
              <a:rPr lang="en-US" sz="2400" dirty="0" err="1">
                <a:solidFill>
                  <a:srgbClr val="000000"/>
                </a:solidFill>
                <a:latin typeface="Glacial Indifference"/>
              </a:rPr>
              <a:t>Tesinas</a:t>
            </a:r>
            <a:r>
              <a:rPr lang="en-US" sz="2400" dirty="0">
                <a:solidFill>
                  <a:srgbClr val="000000"/>
                </a:solidFill>
                <a:latin typeface="Glacial Indifference"/>
              </a:rPr>
              <a:t> y </a:t>
            </a:r>
            <a:r>
              <a:rPr lang="en-US" sz="2400" dirty="0" err="1">
                <a:solidFill>
                  <a:srgbClr val="000000"/>
                </a:solidFill>
                <a:latin typeface="Glacial Indifference"/>
              </a:rPr>
              <a:t>Tesis</a:t>
            </a:r>
            <a:r>
              <a:rPr lang="en-US" sz="2400" dirty="0">
                <a:solidFill>
                  <a:srgbClr val="000000"/>
                </a:solidFill>
                <a:latin typeface="Glacial Indifference"/>
              </a:rPr>
              <a:t> de </a:t>
            </a:r>
            <a:r>
              <a:rPr lang="en-US" sz="2400" dirty="0" err="1">
                <a:solidFill>
                  <a:srgbClr val="000000"/>
                </a:solidFill>
                <a:latin typeface="Glacial Indifference"/>
              </a:rPr>
              <a:t>grado</a:t>
            </a:r>
            <a:r>
              <a:rPr lang="en-US" sz="2400" dirty="0">
                <a:solidFill>
                  <a:srgbClr val="000000"/>
                </a:solidFill>
                <a:latin typeface="Glacial Indifference"/>
              </a:rPr>
              <a:t> y </a:t>
            </a:r>
            <a:r>
              <a:rPr lang="en-US" sz="2400" dirty="0" err="1">
                <a:solidFill>
                  <a:srgbClr val="000000"/>
                </a:solidFill>
                <a:latin typeface="Glacial Indifference"/>
              </a:rPr>
              <a:t>postgrado</a:t>
            </a:r>
            <a:r>
              <a:rPr lang="en-US" sz="2400" dirty="0">
                <a:solidFill>
                  <a:srgbClr val="000000"/>
                </a:solidFill>
                <a:latin typeface="Glacial Indifference"/>
              </a:rPr>
              <a:t> con </a:t>
            </a:r>
            <a:r>
              <a:rPr lang="en-US" sz="2400" dirty="0" err="1">
                <a:solidFill>
                  <a:srgbClr val="000000"/>
                </a:solidFill>
                <a:latin typeface="Glacial Indifference"/>
              </a:rPr>
              <a:t>modalidad</a:t>
            </a:r>
            <a:r>
              <a:rPr lang="en-US" sz="2400" dirty="0">
                <a:solidFill>
                  <a:srgbClr val="000000"/>
                </a:solidFill>
                <a:latin typeface="Glacial Indifference"/>
              </a:rPr>
              <a:t> virtual".</a:t>
            </a:r>
          </a:p>
        </p:txBody>
      </p:sp>
      <p:sp>
        <p:nvSpPr>
          <p:cNvPr id="11" name="TextBox 11"/>
          <p:cNvSpPr txBox="1"/>
          <p:nvPr/>
        </p:nvSpPr>
        <p:spPr>
          <a:xfrm>
            <a:off x="3995221" y="6057900"/>
            <a:ext cx="11620685" cy="1447800"/>
          </a:xfrm>
          <a:prstGeom prst="rect">
            <a:avLst/>
          </a:prstGeom>
        </p:spPr>
        <p:txBody>
          <a:bodyPr lIns="0" tIns="0" rIns="0" bIns="0" rtlCol="0" anchor="t">
            <a:spAutoFit/>
          </a:bodyPr>
          <a:lstStyle/>
          <a:p>
            <a:pPr>
              <a:lnSpc>
                <a:spcPts val="5759"/>
              </a:lnSpc>
            </a:pPr>
            <a:r>
              <a:rPr lang="en-US" sz="4800" dirty="0" err="1">
                <a:solidFill>
                  <a:srgbClr val="191919"/>
                </a:solidFill>
                <a:latin typeface="Gagalin"/>
              </a:rPr>
              <a:t>Resolución</a:t>
            </a:r>
            <a:r>
              <a:rPr lang="en-US" sz="4800" dirty="0">
                <a:solidFill>
                  <a:srgbClr val="191919"/>
                </a:solidFill>
                <a:latin typeface="Gagalin"/>
              </a:rPr>
              <a:t> R N° 0362-2020 ad </a:t>
            </a:r>
            <a:r>
              <a:rPr lang="en-US" sz="4800" dirty="0" err="1">
                <a:solidFill>
                  <a:srgbClr val="191919"/>
                </a:solidFill>
                <a:latin typeface="Gagalin"/>
              </a:rPr>
              <a:t>Referéndum</a:t>
            </a:r>
            <a:r>
              <a:rPr lang="en-US" sz="4800" dirty="0">
                <a:solidFill>
                  <a:srgbClr val="191919"/>
                </a:solidFill>
                <a:latin typeface="Gagalin"/>
              </a:rPr>
              <a:t> del </a:t>
            </a:r>
            <a:r>
              <a:rPr lang="en-US" sz="4800" dirty="0" err="1">
                <a:solidFill>
                  <a:srgbClr val="191919"/>
                </a:solidFill>
                <a:latin typeface="Gagalin"/>
              </a:rPr>
              <a:t>Consejo</a:t>
            </a:r>
            <a:r>
              <a:rPr lang="en-US" sz="4800" dirty="0">
                <a:solidFill>
                  <a:srgbClr val="191919"/>
                </a:solidFill>
                <a:latin typeface="Gagalin"/>
              </a:rPr>
              <a:t> Superior</a:t>
            </a:r>
          </a:p>
        </p:txBody>
      </p:sp>
      <p:sp>
        <p:nvSpPr>
          <p:cNvPr id="12" name="TextBox 12"/>
          <p:cNvSpPr txBox="1"/>
          <p:nvPr/>
        </p:nvSpPr>
        <p:spPr>
          <a:xfrm>
            <a:off x="561833" y="7685410"/>
            <a:ext cx="16003458" cy="1115690"/>
          </a:xfrm>
          <a:prstGeom prst="rect">
            <a:avLst/>
          </a:prstGeom>
        </p:spPr>
        <p:txBody>
          <a:bodyPr wrap="square" lIns="0" tIns="0" rIns="0" bIns="0" rtlCol="0" anchor="t">
            <a:spAutoFit/>
          </a:bodyPr>
          <a:lstStyle/>
          <a:p>
            <a:pPr algn="just">
              <a:lnSpc>
                <a:spcPts val="2879"/>
              </a:lnSpc>
              <a:spcBef>
                <a:spcPct val="0"/>
              </a:spcBef>
            </a:pPr>
            <a:r>
              <a:rPr lang="en-US" sz="2400" dirty="0">
                <a:solidFill>
                  <a:srgbClr val="000000"/>
                </a:solidFill>
                <a:latin typeface="Glacial Indifference"/>
              </a:rPr>
              <a:t>Se </a:t>
            </a:r>
            <a:r>
              <a:rPr lang="en-US" sz="2400" dirty="0" err="1">
                <a:solidFill>
                  <a:srgbClr val="000000"/>
                </a:solidFill>
                <a:latin typeface="Glacial Indifference"/>
              </a:rPr>
              <a:t>autoriza</a:t>
            </a:r>
            <a:r>
              <a:rPr lang="en-US" sz="2400" dirty="0">
                <a:solidFill>
                  <a:srgbClr val="000000"/>
                </a:solidFill>
                <a:latin typeface="Glacial Indifference"/>
              </a:rPr>
              <a:t>, con </a:t>
            </a:r>
            <a:r>
              <a:rPr lang="en-US" sz="2400" dirty="0" err="1">
                <a:solidFill>
                  <a:srgbClr val="000000"/>
                </a:solidFill>
                <a:latin typeface="Glacial Indifference"/>
              </a:rPr>
              <a:t>carácter</a:t>
            </a:r>
            <a:r>
              <a:rPr lang="en-US" sz="2400" dirty="0">
                <a:solidFill>
                  <a:srgbClr val="000000"/>
                </a:solidFill>
                <a:latin typeface="Glacial Indifference"/>
              </a:rPr>
              <a:t> </a:t>
            </a:r>
            <a:r>
              <a:rPr lang="en-US" sz="2400" dirty="0" err="1">
                <a:solidFill>
                  <a:srgbClr val="000000"/>
                </a:solidFill>
                <a:latin typeface="Glacial Indifference"/>
              </a:rPr>
              <a:t>excepcional</a:t>
            </a:r>
            <a:r>
              <a:rPr lang="en-US" sz="2400" dirty="0">
                <a:solidFill>
                  <a:srgbClr val="000000"/>
                </a:solidFill>
                <a:latin typeface="Glacial Indifference"/>
              </a:rPr>
              <a:t>, la </a:t>
            </a:r>
            <a:r>
              <a:rPr lang="en-US" sz="2400" dirty="0" err="1">
                <a:solidFill>
                  <a:srgbClr val="000000"/>
                </a:solidFill>
                <a:latin typeface="Glacial Indifference"/>
              </a:rPr>
              <a:t>toma</a:t>
            </a:r>
            <a:r>
              <a:rPr lang="en-US" sz="2400" dirty="0">
                <a:solidFill>
                  <a:srgbClr val="000000"/>
                </a:solidFill>
                <a:latin typeface="Glacial Indifference"/>
              </a:rPr>
              <a:t> de </a:t>
            </a:r>
            <a:r>
              <a:rPr lang="en-US" sz="2400" dirty="0" err="1">
                <a:solidFill>
                  <a:srgbClr val="000000"/>
                </a:solidFill>
                <a:latin typeface="Glacial Indifference"/>
              </a:rPr>
              <a:t>juramento</a:t>
            </a:r>
            <a:r>
              <a:rPr lang="en-US" sz="2400" dirty="0">
                <a:solidFill>
                  <a:srgbClr val="000000"/>
                </a:solidFill>
                <a:latin typeface="Glacial Indifference"/>
              </a:rPr>
              <a:t> a los </a:t>
            </a:r>
            <a:r>
              <a:rPr lang="en-US" sz="2400" dirty="0" err="1">
                <a:solidFill>
                  <a:srgbClr val="000000"/>
                </a:solidFill>
                <a:latin typeface="Glacial Indifference"/>
              </a:rPr>
              <a:t>egresados</a:t>
            </a:r>
            <a:r>
              <a:rPr lang="en-US" sz="2400" dirty="0">
                <a:solidFill>
                  <a:srgbClr val="000000"/>
                </a:solidFill>
                <a:latin typeface="Glacial Indifference"/>
              </a:rPr>
              <a:t> de </a:t>
            </a:r>
            <a:r>
              <a:rPr lang="en-US" sz="2400" dirty="0" err="1">
                <a:solidFill>
                  <a:srgbClr val="000000"/>
                </a:solidFill>
                <a:latin typeface="Glacial Indifference"/>
              </a:rPr>
              <a:t>las</a:t>
            </a:r>
            <a:r>
              <a:rPr lang="en-US" sz="2400" dirty="0">
                <a:solidFill>
                  <a:srgbClr val="000000"/>
                </a:solidFill>
                <a:latin typeface="Glacial Indifference"/>
              </a:rPr>
              <a:t> </a:t>
            </a:r>
            <a:r>
              <a:rPr lang="en-US" sz="2400" dirty="0" err="1">
                <a:solidFill>
                  <a:srgbClr val="000000"/>
                </a:solidFill>
                <a:latin typeface="Glacial Indifference"/>
              </a:rPr>
              <a:t>distintas</a:t>
            </a:r>
            <a:r>
              <a:rPr lang="en-US" sz="2400" dirty="0">
                <a:solidFill>
                  <a:srgbClr val="000000"/>
                </a:solidFill>
                <a:latin typeface="Glacial Indifference"/>
              </a:rPr>
              <a:t> </a:t>
            </a:r>
            <a:r>
              <a:rPr lang="en-US" sz="2400" dirty="0" err="1">
                <a:solidFill>
                  <a:srgbClr val="000000"/>
                </a:solidFill>
                <a:latin typeface="Glacial Indifference"/>
              </a:rPr>
              <a:t>Unidades</a:t>
            </a:r>
            <a:r>
              <a:rPr lang="en-US" sz="2400" dirty="0">
                <a:solidFill>
                  <a:srgbClr val="000000"/>
                </a:solidFill>
                <a:latin typeface="Glacial Indifference"/>
              </a:rPr>
              <a:t> </a:t>
            </a:r>
            <a:r>
              <a:rPr lang="en-US" sz="2400" dirty="0" err="1">
                <a:solidFill>
                  <a:srgbClr val="000000"/>
                </a:solidFill>
                <a:latin typeface="Glacial Indifference"/>
              </a:rPr>
              <a:t>Académicas</a:t>
            </a:r>
            <a:r>
              <a:rPr lang="en-US" sz="2400" dirty="0">
                <a:solidFill>
                  <a:srgbClr val="000000"/>
                </a:solidFill>
                <a:latin typeface="Glacial Indifference"/>
              </a:rPr>
              <a:t> de la Universidad, </a:t>
            </a:r>
            <a:r>
              <a:rPr lang="en-US" sz="2400" dirty="0" err="1">
                <a:solidFill>
                  <a:srgbClr val="000000"/>
                </a:solidFill>
                <a:latin typeface="Glacial Indifference"/>
              </a:rPr>
              <a:t>utilizando</a:t>
            </a:r>
            <a:r>
              <a:rPr lang="en-US" sz="2400" dirty="0">
                <a:solidFill>
                  <a:srgbClr val="000000"/>
                </a:solidFill>
                <a:latin typeface="Glacial Indifference"/>
              </a:rPr>
              <a:t> el </a:t>
            </a:r>
            <a:r>
              <a:rPr lang="en-US" sz="2400" dirty="0" err="1">
                <a:solidFill>
                  <a:srgbClr val="000000"/>
                </a:solidFill>
                <a:latin typeface="Glacial Indifference"/>
              </a:rPr>
              <a:t>sistema</a:t>
            </a:r>
            <a:r>
              <a:rPr lang="en-US" sz="2400" dirty="0">
                <a:solidFill>
                  <a:srgbClr val="000000"/>
                </a:solidFill>
                <a:latin typeface="Glacial Indifference"/>
              </a:rPr>
              <a:t> de </a:t>
            </a:r>
            <a:r>
              <a:rPr lang="en-US" sz="2400" dirty="0" err="1">
                <a:solidFill>
                  <a:srgbClr val="000000"/>
                </a:solidFill>
                <a:latin typeface="Glacial Indifference"/>
              </a:rPr>
              <a:t>videoconferencia</a:t>
            </a:r>
            <a:r>
              <a:rPr lang="en-US" sz="2400" dirty="0">
                <a:solidFill>
                  <a:srgbClr val="000000"/>
                </a:solidFill>
                <a:latin typeface="Glacial Indifference"/>
              </a:rPr>
              <a:t>, el </a:t>
            </a:r>
            <a:r>
              <a:rPr lang="en-US" sz="2400" dirty="0" err="1">
                <a:solidFill>
                  <a:srgbClr val="000000"/>
                </a:solidFill>
                <a:latin typeface="Glacial Indifference"/>
              </a:rPr>
              <a:t>que</a:t>
            </a:r>
            <a:r>
              <a:rPr lang="en-US" sz="2400" dirty="0">
                <a:solidFill>
                  <a:srgbClr val="000000"/>
                </a:solidFill>
                <a:latin typeface="Glacial Indifference"/>
              </a:rPr>
              <a:t> </a:t>
            </a:r>
            <a:r>
              <a:rPr lang="en-US" sz="2400" dirty="0" err="1">
                <a:solidFill>
                  <a:srgbClr val="000000"/>
                </a:solidFill>
                <a:latin typeface="Glacial Indifference"/>
              </a:rPr>
              <a:t>deberá</a:t>
            </a:r>
            <a:r>
              <a:rPr lang="en-US" sz="2400" dirty="0">
                <a:solidFill>
                  <a:srgbClr val="000000"/>
                </a:solidFill>
                <a:latin typeface="Glacial Indifference"/>
              </a:rPr>
              <a:t> </a:t>
            </a:r>
            <a:r>
              <a:rPr lang="en-US" sz="2400" dirty="0" err="1">
                <a:solidFill>
                  <a:srgbClr val="000000"/>
                </a:solidFill>
                <a:latin typeface="Glacial Indifference"/>
              </a:rPr>
              <a:t>contemplar</a:t>
            </a:r>
            <a:r>
              <a:rPr lang="en-US" sz="2400" dirty="0">
                <a:solidFill>
                  <a:srgbClr val="000000"/>
                </a:solidFill>
                <a:latin typeface="Glacial Indifference"/>
              </a:rPr>
              <a:t> </a:t>
            </a:r>
            <a:r>
              <a:rPr lang="en-US" sz="2400" dirty="0" err="1">
                <a:solidFill>
                  <a:srgbClr val="000000"/>
                </a:solidFill>
                <a:latin typeface="Glacial Indifference"/>
              </a:rPr>
              <a:t>las</a:t>
            </a:r>
            <a:r>
              <a:rPr lang="en-US" sz="2400" dirty="0">
                <a:solidFill>
                  <a:srgbClr val="000000"/>
                </a:solidFill>
                <a:latin typeface="Glacial Indifference"/>
              </a:rPr>
              <a:t> </a:t>
            </a:r>
            <a:r>
              <a:rPr lang="en-US" sz="2400" dirty="0" err="1">
                <a:solidFill>
                  <a:srgbClr val="000000"/>
                </a:solidFill>
                <a:latin typeface="Glacial Indifference"/>
              </a:rPr>
              <a:t>garantías</a:t>
            </a:r>
            <a:r>
              <a:rPr lang="en-US" sz="2400" dirty="0">
                <a:solidFill>
                  <a:srgbClr val="000000"/>
                </a:solidFill>
                <a:latin typeface="Glacial Indifference"/>
              </a:rPr>
              <a:t> y </a:t>
            </a:r>
            <a:r>
              <a:rPr lang="en-US" sz="2400" dirty="0" err="1">
                <a:solidFill>
                  <a:srgbClr val="000000"/>
                </a:solidFill>
                <a:latin typeface="Glacial Indifference"/>
              </a:rPr>
              <a:t>recaudos</a:t>
            </a:r>
            <a:r>
              <a:rPr lang="en-US" sz="2400" dirty="0">
                <a:solidFill>
                  <a:srgbClr val="000000"/>
                </a:solidFill>
                <a:latin typeface="Glacial Indifference"/>
              </a:rPr>
              <a:t> </a:t>
            </a:r>
            <a:r>
              <a:rPr lang="en-US" sz="2400" dirty="0" err="1">
                <a:solidFill>
                  <a:srgbClr val="000000"/>
                </a:solidFill>
                <a:latin typeface="Glacial Indifference"/>
              </a:rPr>
              <a:t>técnicos</a:t>
            </a:r>
            <a:r>
              <a:rPr lang="en-US" sz="2400" dirty="0">
                <a:solidFill>
                  <a:srgbClr val="000000"/>
                </a:solidFill>
                <a:latin typeface="Glacial Indifference"/>
              </a:rPr>
              <a:t> </a:t>
            </a:r>
            <a:r>
              <a:rPr lang="en-US" sz="2400" dirty="0" err="1">
                <a:solidFill>
                  <a:srgbClr val="000000"/>
                </a:solidFill>
                <a:latin typeface="Glacial Indifference"/>
              </a:rPr>
              <a:t>que</a:t>
            </a:r>
            <a:r>
              <a:rPr lang="en-US" sz="2400" dirty="0">
                <a:solidFill>
                  <a:srgbClr val="000000"/>
                </a:solidFill>
                <a:latin typeface="Glacial Indifference"/>
              </a:rPr>
              <a:t> </a:t>
            </a:r>
            <a:r>
              <a:rPr lang="en-US" sz="2400" dirty="0" err="1">
                <a:solidFill>
                  <a:srgbClr val="000000"/>
                </a:solidFill>
                <a:latin typeface="Glacial Indifference"/>
              </a:rPr>
              <a:t>aseguren</a:t>
            </a:r>
            <a:r>
              <a:rPr lang="en-US" sz="2400" dirty="0">
                <a:solidFill>
                  <a:srgbClr val="000000"/>
                </a:solidFill>
                <a:latin typeface="Glacial Indifference"/>
              </a:rPr>
              <a:t> </a:t>
            </a:r>
            <a:r>
              <a:rPr lang="en-US" sz="2400" dirty="0" err="1">
                <a:solidFill>
                  <a:srgbClr val="000000"/>
                </a:solidFill>
                <a:latin typeface="Glacial Indifference"/>
              </a:rPr>
              <a:t>una</a:t>
            </a:r>
            <a:r>
              <a:rPr lang="en-US" sz="2400" dirty="0">
                <a:solidFill>
                  <a:srgbClr val="000000"/>
                </a:solidFill>
                <a:latin typeface="Glacial Indifference"/>
              </a:rPr>
              <a:t> </a:t>
            </a:r>
            <a:r>
              <a:rPr lang="en-US" sz="2400" dirty="0" err="1">
                <a:solidFill>
                  <a:srgbClr val="000000"/>
                </a:solidFill>
                <a:latin typeface="Glacial Indifference"/>
              </a:rPr>
              <a:t>debida</a:t>
            </a:r>
            <a:r>
              <a:rPr lang="en-US" sz="2400" dirty="0">
                <a:solidFill>
                  <a:srgbClr val="000000"/>
                </a:solidFill>
                <a:latin typeface="Glacial Indifference"/>
              </a:rPr>
              <a:t> </a:t>
            </a:r>
            <a:r>
              <a:rPr lang="en-US" sz="2400" dirty="0" err="1">
                <a:solidFill>
                  <a:srgbClr val="000000"/>
                </a:solidFill>
                <a:latin typeface="Glacial Indifference"/>
              </a:rPr>
              <a:t>interacción</a:t>
            </a:r>
            <a:r>
              <a:rPr lang="en-US" sz="2400" dirty="0">
                <a:solidFill>
                  <a:srgbClr val="000000"/>
                </a:solidFill>
                <a:latin typeface="Glacial Indifference"/>
              </a:rPr>
              <a:t> entre los </a:t>
            </a:r>
            <a:r>
              <a:rPr lang="en-US" sz="2400" dirty="0" err="1">
                <a:solidFill>
                  <a:srgbClr val="000000"/>
                </a:solidFill>
                <a:latin typeface="Glacial Indifference"/>
              </a:rPr>
              <a:t>participantes</a:t>
            </a:r>
            <a:r>
              <a:rPr lang="en-US" sz="2400" dirty="0">
                <a:solidFill>
                  <a:srgbClr val="000000"/>
                </a:solidFill>
                <a:latin typeface="Glacial Indifference"/>
              </a:rPr>
              <a:t> del </a:t>
            </a:r>
            <a:r>
              <a:rPr lang="en-US" sz="2400" dirty="0" err="1">
                <a:solidFill>
                  <a:srgbClr val="000000"/>
                </a:solidFill>
                <a:latin typeface="Glacial Indifference"/>
              </a:rPr>
              <a:t>acto</a:t>
            </a:r>
            <a:r>
              <a:rPr lang="en-US" sz="2400" dirty="0">
                <a:solidFill>
                  <a:srgbClr val="000000"/>
                </a:solidFill>
                <a:latin typeface="Glacial Indifference"/>
              </a:rPr>
              <a:t>.</a:t>
            </a:r>
          </a:p>
        </p:txBody>
      </p:sp>
      <p:sp>
        <p:nvSpPr>
          <p:cNvPr id="13" name="TextBox 9"/>
          <p:cNvSpPr txBox="1"/>
          <p:nvPr/>
        </p:nvSpPr>
        <p:spPr>
          <a:xfrm>
            <a:off x="381000" y="2887543"/>
            <a:ext cx="15851058" cy="1487587"/>
          </a:xfrm>
          <a:prstGeom prst="rect">
            <a:avLst/>
          </a:prstGeom>
        </p:spPr>
        <p:txBody>
          <a:bodyPr wrap="square" lIns="0" tIns="0" rIns="0" bIns="0" rtlCol="0" anchor="t">
            <a:spAutoFit/>
          </a:bodyPr>
          <a:lstStyle/>
          <a:p>
            <a:pPr>
              <a:lnSpc>
                <a:spcPts val="5759"/>
              </a:lnSpc>
            </a:pPr>
            <a:r>
              <a:rPr lang="en-US" sz="3200" dirty="0" err="1" smtClean="0">
                <a:solidFill>
                  <a:srgbClr val="191919"/>
                </a:solidFill>
                <a:latin typeface="Gagalin"/>
              </a:rPr>
              <a:t>Resolución</a:t>
            </a:r>
            <a:r>
              <a:rPr lang="en-US" sz="3200" dirty="0" smtClean="0">
                <a:solidFill>
                  <a:srgbClr val="191919"/>
                </a:solidFill>
                <a:latin typeface="Gagalin"/>
              </a:rPr>
              <a:t> 093-srt-2020 se </a:t>
            </a:r>
            <a:r>
              <a:rPr lang="en-US" sz="3200" dirty="0" err="1" smtClean="0">
                <a:solidFill>
                  <a:srgbClr val="191919"/>
                </a:solidFill>
                <a:latin typeface="Gagalin"/>
              </a:rPr>
              <a:t>aprueba</a:t>
            </a:r>
            <a:r>
              <a:rPr lang="en-US" sz="3200" dirty="0" smtClean="0">
                <a:solidFill>
                  <a:srgbClr val="191919"/>
                </a:solidFill>
                <a:latin typeface="Gagalin"/>
              </a:rPr>
              <a:t> el </a:t>
            </a:r>
            <a:r>
              <a:rPr lang="en-US" sz="3200" dirty="0" err="1" smtClean="0">
                <a:solidFill>
                  <a:srgbClr val="191919"/>
                </a:solidFill>
                <a:latin typeface="Gagalin"/>
              </a:rPr>
              <a:t>procedimiento</a:t>
            </a:r>
            <a:r>
              <a:rPr lang="en-US" sz="3200" dirty="0" smtClean="0">
                <a:solidFill>
                  <a:srgbClr val="191919"/>
                </a:solidFill>
                <a:latin typeface="Gagalin"/>
              </a:rPr>
              <a:t> </a:t>
            </a:r>
            <a:r>
              <a:rPr lang="en-US" sz="3200" dirty="0" err="1" smtClean="0">
                <a:solidFill>
                  <a:srgbClr val="191919"/>
                </a:solidFill>
                <a:latin typeface="Gagalin"/>
              </a:rPr>
              <a:t>para</a:t>
            </a:r>
            <a:r>
              <a:rPr lang="en-US" sz="3200" dirty="0" smtClean="0">
                <a:solidFill>
                  <a:srgbClr val="191919"/>
                </a:solidFill>
                <a:latin typeface="Gagalin"/>
              </a:rPr>
              <a:t> la </a:t>
            </a:r>
            <a:r>
              <a:rPr lang="en-US" sz="3200" dirty="0" err="1" smtClean="0">
                <a:solidFill>
                  <a:srgbClr val="191919"/>
                </a:solidFill>
                <a:latin typeface="Gagalin"/>
              </a:rPr>
              <a:t>defensa</a:t>
            </a:r>
            <a:r>
              <a:rPr lang="en-US" sz="3200" dirty="0" smtClean="0">
                <a:solidFill>
                  <a:srgbClr val="191919"/>
                </a:solidFill>
                <a:latin typeface="Gagalin"/>
              </a:rPr>
              <a:t> de </a:t>
            </a:r>
            <a:r>
              <a:rPr lang="en-US" sz="3200" dirty="0" err="1" smtClean="0">
                <a:solidFill>
                  <a:srgbClr val="191919"/>
                </a:solidFill>
                <a:latin typeface="Gagalin"/>
              </a:rPr>
              <a:t>trabajos</a:t>
            </a:r>
            <a:r>
              <a:rPr lang="en-US" sz="3200" dirty="0" smtClean="0">
                <a:solidFill>
                  <a:srgbClr val="191919"/>
                </a:solidFill>
                <a:latin typeface="Gagalin"/>
              </a:rPr>
              <a:t> finales y </a:t>
            </a:r>
            <a:r>
              <a:rPr lang="en-US" sz="3200" dirty="0" err="1" smtClean="0">
                <a:solidFill>
                  <a:srgbClr val="191919"/>
                </a:solidFill>
                <a:latin typeface="Gagalin"/>
              </a:rPr>
              <a:t>defensa</a:t>
            </a:r>
            <a:r>
              <a:rPr lang="en-US" sz="3200" dirty="0" smtClean="0">
                <a:solidFill>
                  <a:srgbClr val="191919"/>
                </a:solidFill>
                <a:latin typeface="Gagalin"/>
              </a:rPr>
              <a:t> de </a:t>
            </a:r>
            <a:r>
              <a:rPr lang="en-US" sz="3200" dirty="0" err="1" smtClean="0">
                <a:solidFill>
                  <a:srgbClr val="191919"/>
                </a:solidFill>
                <a:latin typeface="Gagalin"/>
              </a:rPr>
              <a:t>tesis</a:t>
            </a:r>
            <a:endParaRPr lang="en-US" sz="3200" dirty="0">
              <a:solidFill>
                <a:srgbClr val="191919"/>
              </a:solidFill>
              <a:latin typeface="Gagalin"/>
            </a:endParaRP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18" b="118"/>
          <a:stretch>
            <a:fillRect/>
          </a:stretch>
        </p:blipFill>
        <p:spPr>
          <a:xfrm>
            <a:off x="1540066" y="723900"/>
            <a:ext cx="6578689" cy="9258300"/>
          </a:xfrm>
          <a:prstGeom prst="rect">
            <a:avLst/>
          </a:prstGeom>
        </p:spPr>
      </p:pic>
      <p:pic>
        <p:nvPicPr>
          <p:cNvPr id="3" name="Picture 3"/>
          <p:cNvPicPr>
            <a:picLocks noChangeAspect="1"/>
          </p:cNvPicPr>
          <p:nvPr/>
        </p:nvPicPr>
        <p:blipFill>
          <a:blip r:embed="rId3"/>
          <a:srcRect/>
          <a:stretch>
            <a:fillRect/>
          </a:stretch>
        </p:blipFill>
        <p:spPr>
          <a:xfrm>
            <a:off x="9732636" y="723900"/>
            <a:ext cx="6673749" cy="9427045"/>
          </a:xfrm>
          <a:prstGeom prst="rect">
            <a:avLst/>
          </a:prstGeom>
        </p:spPr>
      </p:pic>
      <p:sp>
        <p:nvSpPr>
          <p:cNvPr id="4" name="TextBox 4"/>
          <p:cNvSpPr txBox="1"/>
          <p:nvPr/>
        </p:nvSpPr>
        <p:spPr>
          <a:xfrm>
            <a:off x="500614" y="0"/>
            <a:ext cx="8657593" cy="723900"/>
          </a:xfrm>
          <a:prstGeom prst="rect">
            <a:avLst/>
          </a:prstGeom>
        </p:spPr>
        <p:txBody>
          <a:bodyPr lIns="0" tIns="0" rIns="0" bIns="0" rtlCol="0" anchor="t">
            <a:spAutoFit/>
          </a:bodyPr>
          <a:lstStyle/>
          <a:p>
            <a:pPr>
              <a:lnSpc>
                <a:spcPts val="5759"/>
              </a:lnSpc>
            </a:pPr>
            <a:r>
              <a:rPr lang="en-US" sz="4800">
                <a:solidFill>
                  <a:srgbClr val="191919"/>
                </a:solidFill>
                <a:latin typeface="Gagalin"/>
              </a:rPr>
              <a:t>canales de comunicación</a:t>
            </a: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00613" y="114300"/>
            <a:ext cx="8657593" cy="677878"/>
          </a:xfrm>
          <a:prstGeom prst="rect">
            <a:avLst/>
          </a:prstGeom>
        </p:spPr>
        <p:txBody>
          <a:bodyPr lIns="0" tIns="0" rIns="0" bIns="0" rtlCol="0" anchor="t">
            <a:spAutoFit/>
          </a:bodyPr>
          <a:lstStyle/>
          <a:p>
            <a:pPr>
              <a:lnSpc>
                <a:spcPts val="5759"/>
              </a:lnSpc>
            </a:pPr>
            <a:r>
              <a:rPr lang="en-US" sz="4800" dirty="0" smtClean="0">
                <a:solidFill>
                  <a:srgbClr val="191919"/>
                </a:solidFill>
                <a:latin typeface="Gagalin"/>
              </a:rPr>
              <a:t>PÁGINA WEB</a:t>
            </a:r>
            <a:endParaRPr lang="en-US" sz="4800" dirty="0">
              <a:solidFill>
                <a:srgbClr val="191919"/>
              </a:solidFill>
              <a:latin typeface="Gagali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04900"/>
            <a:ext cx="14801781" cy="758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0"/>
          <p:cNvSpPr txBox="1"/>
          <p:nvPr/>
        </p:nvSpPr>
        <p:spPr>
          <a:xfrm>
            <a:off x="2833606" y="9481777"/>
            <a:ext cx="12649200" cy="487313"/>
          </a:xfrm>
          <a:prstGeom prst="rect">
            <a:avLst/>
          </a:prstGeom>
        </p:spPr>
        <p:txBody>
          <a:bodyPr wrap="square" lIns="0" tIns="0" rIns="0" bIns="0" rtlCol="0" anchor="t">
            <a:spAutoFit/>
          </a:bodyPr>
          <a:lstStyle/>
          <a:p>
            <a:pPr algn="just">
              <a:lnSpc>
                <a:spcPts val="3840"/>
              </a:lnSpc>
              <a:spcBef>
                <a:spcPct val="0"/>
              </a:spcBef>
            </a:pPr>
            <a:r>
              <a:rPr lang="en-US" sz="3200" dirty="0" err="1" smtClean="0">
                <a:solidFill>
                  <a:srgbClr val="000000"/>
                </a:solidFill>
                <a:latin typeface="Glacial Indifference"/>
              </a:rPr>
              <a:t>Nuesta</a:t>
            </a:r>
            <a:r>
              <a:rPr lang="en-US" sz="3200" dirty="0" smtClean="0">
                <a:solidFill>
                  <a:srgbClr val="000000"/>
                </a:solidFill>
                <a:latin typeface="Glacial Indifference"/>
              </a:rPr>
              <a:t> </a:t>
            </a:r>
            <a:r>
              <a:rPr lang="en-US" sz="3200" dirty="0" err="1" smtClean="0">
                <a:solidFill>
                  <a:srgbClr val="000000"/>
                </a:solidFill>
                <a:latin typeface="Glacial Indifference"/>
              </a:rPr>
              <a:t>página</a:t>
            </a:r>
            <a:r>
              <a:rPr lang="en-US" sz="3200" dirty="0" smtClean="0">
                <a:solidFill>
                  <a:srgbClr val="000000"/>
                </a:solidFill>
                <a:latin typeface="Glacial Indifference"/>
              </a:rPr>
              <a:t> web se </a:t>
            </a:r>
            <a:r>
              <a:rPr lang="en-US" sz="3200" dirty="0" err="1" smtClean="0">
                <a:solidFill>
                  <a:srgbClr val="000000"/>
                </a:solidFill>
                <a:latin typeface="Glacial Indifference"/>
              </a:rPr>
              <a:t>encuentra</a:t>
            </a:r>
            <a:r>
              <a:rPr lang="en-US" sz="3200" dirty="0" smtClean="0">
                <a:solidFill>
                  <a:srgbClr val="000000"/>
                </a:solidFill>
                <a:latin typeface="Glacial Indifference"/>
              </a:rPr>
              <a:t> en </a:t>
            </a:r>
            <a:r>
              <a:rPr lang="en-US" sz="3200" dirty="0" err="1" smtClean="0">
                <a:solidFill>
                  <a:srgbClr val="000000"/>
                </a:solidFill>
                <a:latin typeface="Glacial Indifference"/>
              </a:rPr>
              <a:t>permanente</a:t>
            </a:r>
            <a:r>
              <a:rPr lang="en-US" sz="3200" dirty="0" smtClean="0">
                <a:solidFill>
                  <a:srgbClr val="000000"/>
                </a:solidFill>
                <a:latin typeface="Glacial Indifference"/>
              </a:rPr>
              <a:t> </a:t>
            </a:r>
            <a:r>
              <a:rPr lang="en-US" sz="3200" dirty="0" err="1" smtClean="0">
                <a:solidFill>
                  <a:srgbClr val="000000"/>
                </a:solidFill>
                <a:latin typeface="Glacial Indifference"/>
              </a:rPr>
              <a:t>actualización</a:t>
            </a:r>
            <a:endParaRPr lang="en-US" sz="3200" dirty="0">
              <a:solidFill>
                <a:srgbClr val="000000"/>
              </a:solidFill>
              <a:latin typeface="Glacial Indifference"/>
            </a:endParaRPr>
          </a:p>
        </p:txBody>
      </p:sp>
    </p:spTree>
    <p:extLst>
      <p:ext uri="{BB962C8B-B14F-4D97-AF65-F5344CB8AC3E}">
        <p14:creationId xmlns:p14="http://schemas.microsoft.com/office/powerpoint/2010/main" val="278901301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2705</Words>
  <Application>Microsoft Office PowerPoint</Application>
  <PresentationFormat>Personalizado</PresentationFormat>
  <Paragraphs>228</Paragraphs>
  <Slides>30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30</vt:i4>
      </vt:variant>
    </vt:vector>
  </HeadingPairs>
  <TitlesOfParts>
    <vt:vector size="38" baseType="lpstr">
      <vt:lpstr>Arial</vt:lpstr>
      <vt:lpstr>Glacial Indifference Bold Italics</vt:lpstr>
      <vt:lpstr>Calibri</vt:lpstr>
      <vt:lpstr>Gagalin Bold</vt:lpstr>
      <vt:lpstr>Gagalin</vt:lpstr>
      <vt:lpstr>Glacial Indifference</vt:lpstr>
      <vt:lpstr>Glacial Indifference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Marketing Strategy</dc:title>
  <cp:lastModifiedBy>PAULA</cp:lastModifiedBy>
  <cp:revision>15</cp:revision>
  <dcterms:created xsi:type="dcterms:W3CDTF">2006-08-16T00:00:00Z</dcterms:created>
  <dcterms:modified xsi:type="dcterms:W3CDTF">2020-12-10T19:42:08Z</dcterms:modified>
  <dc:identifier>DAEP7RcQou0</dc:identifier>
</cp:coreProperties>
</file>